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1" r:id="rId4"/>
    <p:sldId id="287" r:id="rId5"/>
    <p:sldId id="259" r:id="rId6"/>
    <p:sldId id="286" r:id="rId7"/>
    <p:sldId id="262" r:id="rId8"/>
    <p:sldId id="263" r:id="rId9"/>
    <p:sldId id="264" r:id="rId10"/>
    <p:sldId id="266" r:id="rId11"/>
    <p:sldId id="304" r:id="rId12"/>
    <p:sldId id="275" r:id="rId13"/>
    <p:sldId id="295" r:id="rId14"/>
    <p:sldId id="302" r:id="rId15"/>
    <p:sldId id="303" r:id="rId16"/>
    <p:sldId id="285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9" autoAdjust="0"/>
    <p:restoredTop sz="94595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78AE43-31AE-4636-B68B-1AD40FF71F74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1114092-C535-48CF-9F3C-2F131B663D4C}">
      <dgm:prSet/>
      <dgm:spPr/>
      <dgm:t>
        <a:bodyPr/>
        <a:lstStyle/>
        <a:p>
          <a:r>
            <a:rPr lang="en-US" dirty="0"/>
            <a:t>A Massachusetts-based statewide coalition founded in 2008 of educators, nonprofits, community organizations, banks, credit unions, and individuals united to </a:t>
          </a:r>
          <a:r>
            <a:rPr lang="en-US" b="0" u="sng" dirty="0"/>
            <a:t>advance financial literacy across Massachusetts</a:t>
          </a:r>
          <a:r>
            <a:rPr lang="en-US" dirty="0"/>
            <a:t>. </a:t>
          </a:r>
        </a:p>
      </dgm:t>
    </dgm:pt>
    <dgm:pt modelId="{52AF0A53-F3FC-45EC-A8A2-00ACC58ED716}" type="parTrans" cxnId="{28872D6B-B0F8-44F6-9CF9-647A189ADBAD}">
      <dgm:prSet/>
      <dgm:spPr/>
      <dgm:t>
        <a:bodyPr/>
        <a:lstStyle/>
        <a:p>
          <a:endParaRPr lang="en-US"/>
        </a:p>
      </dgm:t>
    </dgm:pt>
    <dgm:pt modelId="{D6E3A4C2-37AB-46D0-88FA-E5DD822ECB16}" type="sibTrans" cxnId="{28872D6B-B0F8-44F6-9CF9-647A189ADBAD}">
      <dgm:prSet/>
      <dgm:spPr/>
      <dgm:t>
        <a:bodyPr/>
        <a:lstStyle/>
        <a:p>
          <a:endParaRPr lang="en-US"/>
        </a:p>
      </dgm:t>
    </dgm:pt>
    <dgm:pt modelId="{37E2C5E6-AD51-4848-BC9E-628DF20E4DC2}">
      <dgm:prSet/>
      <dgm:spPr/>
      <dgm:t>
        <a:bodyPr/>
        <a:lstStyle/>
        <a:p>
          <a:pPr>
            <a:buNone/>
          </a:pPr>
          <a:r>
            <a:rPr lang="en-US" b="1" i="0"/>
            <a:t>Student Financial Education Initiative</a:t>
          </a:r>
          <a:r>
            <a:rPr lang="en-US" b="0" i="0"/>
            <a:t> is a</a:t>
          </a:r>
          <a:br>
            <a:rPr lang="en-US"/>
          </a:br>
          <a:r>
            <a:rPr lang="en-US" b="0" i="0"/>
            <a:t>nonprofit that oversees the www.creditforlife.org</a:t>
          </a:r>
          <a:br>
            <a:rPr lang="en-US"/>
          </a:br>
          <a:r>
            <a:rPr lang="en-US" b="0" i="0"/>
            <a:t>education technology program designed to</a:t>
          </a:r>
          <a:br>
            <a:rPr lang="en-US"/>
          </a:br>
          <a:r>
            <a:rPr lang="en-US" b="0" i="0"/>
            <a:t>support Credit for Life and Reality Fairs. </a:t>
          </a:r>
          <a:endParaRPr lang="en-US"/>
        </a:p>
      </dgm:t>
    </dgm:pt>
    <dgm:pt modelId="{7252007C-6123-4C17-94F8-8C970B988826}" type="parTrans" cxnId="{3082BF9B-3EA4-49AD-BFAE-E0C4F5296E14}">
      <dgm:prSet/>
      <dgm:spPr/>
      <dgm:t>
        <a:bodyPr/>
        <a:lstStyle/>
        <a:p>
          <a:endParaRPr lang="en-US"/>
        </a:p>
      </dgm:t>
    </dgm:pt>
    <dgm:pt modelId="{383BF694-81CE-478F-8C34-510CB3C86A20}" type="sibTrans" cxnId="{3082BF9B-3EA4-49AD-BFAE-E0C4F5296E14}">
      <dgm:prSet/>
      <dgm:spPr/>
      <dgm:t>
        <a:bodyPr/>
        <a:lstStyle/>
        <a:p>
          <a:endParaRPr lang="en-US"/>
        </a:p>
      </dgm:t>
    </dgm:pt>
    <dgm:pt modelId="{1D7D0229-03C9-49BD-88B6-5E571FD979D8}" type="pres">
      <dgm:prSet presAssocID="{1478AE43-31AE-4636-B68B-1AD40FF71F74}" presName="linear" presStyleCnt="0">
        <dgm:presLayoutVars>
          <dgm:animLvl val="lvl"/>
          <dgm:resizeHandles val="exact"/>
        </dgm:presLayoutVars>
      </dgm:prSet>
      <dgm:spPr/>
    </dgm:pt>
    <dgm:pt modelId="{E37BDBA3-A788-4FBF-AB57-75183345F337}" type="pres">
      <dgm:prSet presAssocID="{81114092-C535-48CF-9F3C-2F131B663D4C}" presName="parentText" presStyleLbl="node1" presStyleIdx="0" presStyleCnt="2" custLinFactY="-17013" custLinFactNeighborX="-917" custLinFactNeighborY="-100000">
        <dgm:presLayoutVars>
          <dgm:chMax val="0"/>
          <dgm:bulletEnabled val="1"/>
        </dgm:presLayoutVars>
      </dgm:prSet>
      <dgm:spPr/>
    </dgm:pt>
    <dgm:pt modelId="{84910271-C9B5-463A-B914-C07A450C2609}" type="pres">
      <dgm:prSet presAssocID="{D6E3A4C2-37AB-46D0-88FA-E5DD822ECB16}" presName="spacer" presStyleCnt="0"/>
      <dgm:spPr/>
    </dgm:pt>
    <dgm:pt modelId="{31CAC793-E11A-4C98-B413-04BB4D66B918}" type="pres">
      <dgm:prSet presAssocID="{37E2C5E6-AD51-4848-BC9E-628DF20E4DC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39FCD18-ED6F-4DF6-A869-4B533C4B7A51}" type="presOf" srcId="{37E2C5E6-AD51-4848-BC9E-628DF20E4DC2}" destId="{31CAC793-E11A-4C98-B413-04BB4D66B918}" srcOrd="0" destOrd="0" presId="urn:microsoft.com/office/officeart/2005/8/layout/vList2"/>
    <dgm:cxn modelId="{28872D6B-B0F8-44F6-9CF9-647A189ADBAD}" srcId="{1478AE43-31AE-4636-B68B-1AD40FF71F74}" destId="{81114092-C535-48CF-9F3C-2F131B663D4C}" srcOrd="0" destOrd="0" parTransId="{52AF0A53-F3FC-45EC-A8A2-00ACC58ED716}" sibTransId="{D6E3A4C2-37AB-46D0-88FA-E5DD822ECB16}"/>
    <dgm:cxn modelId="{AB28D14F-4194-49B0-927F-400A134F27B2}" type="presOf" srcId="{81114092-C535-48CF-9F3C-2F131B663D4C}" destId="{E37BDBA3-A788-4FBF-AB57-75183345F337}" srcOrd="0" destOrd="0" presId="urn:microsoft.com/office/officeart/2005/8/layout/vList2"/>
    <dgm:cxn modelId="{3082BF9B-3EA4-49AD-BFAE-E0C4F5296E14}" srcId="{1478AE43-31AE-4636-B68B-1AD40FF71F74}" destId="{37E2C5E6-AD51-4848-BC9E-628DF20E4DC2}" srcOrd="1" destOrd="0" parTransId="{7252007C-6123-4C17-94F8-8C970B988826}" sibTransId="{383BF694-81CE-478F-8C34-510CB3C86A20}"/>
    <dgm:cxn modelId="{4FE2C59C-9168-4355-B091-4227321976DD}" type="presOf" srcId="{1478AE43-31AE-4636-B68B-1AD40FF71F74}" destId="{1D7D0229-03C9-49BD-88B6-5E571FD979D8}" srcOrd="0" destOrd="0" presId="urn:microsoft.com/office/officeart/2005/8/layout/vList2"/>
    <dgm:cxn modelId="{5F6B3B28-EE05-4F92-8D1A-FAB36531A226}" type="presParOf" srcId="{1D7D0229-03C9-49BD-88B6-5E571FD979D8}" destId="{E37BDBA3-A788-4FBF-AB57-75183345F337}" srcOrd="0" destOrd="0" presId="urn:microsoft.com/office/officeart/2005/8/layout/vList2"/>
    <dgm:cxn modelId="{57534C0D-B055-4764-BF95-DCA75A659517}" type="presParOf" srcId="{1D7D0229-03C9-49BD-88B6-5E571FD979D8}" destId="{84910271-C9B5-463A-B914-C07A450C2609}" srcOrd="1" destOrd="0" presId="urn:microsoft.com/office/officeart/2005/8/layout/vList2"/>
    <dgm:cxn modelId="{37209BCC-B740-4C69-A44E-81DD17BAB65E}" type="presParOf" srcId="{1D7D0229-03C9-49BD-88B6-5E571FD979D8}" destId="{31CAC793-E11A-4C98-B413-04BB4D66B91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D6CC3D-B5C3-41A4-AC92-0A7188B740C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BC08228B-C5BA-484E-8245-33895F1CDC81}">
      <dgm:prSet custT="1"/>
      <dgm:spPr/>
      <dgm:t>
        <a:bodyPr/>
        <a:lstStyle/>
        <a:p>
          <a:r>
            <a:rPr lang="en-US" sz="2400" dirty="0"/>
            <a:t>Financial literacy is taught inconsistently across MA school districts—some students graduate prepared, others do not.</a:t>
          </a:r>
        </a:p>
      </dgm:t>
    </dgm:pt>
    <dgm:pt modelId="{6F0D5C93-7A79-42C9-8F9D-87C2AE0172D9}" type="parTrans" cxnId="{63961F9F-1363-4DF9-A3F6-9D62C7BFC6F7}">
      <dgm:prSet/>
      <dgm:spPr/>
      <dgm:t>
        <a:bodyPr/>
        <a:lstStyle/>
        <a:p>
          <a:endParaRPr lang="en-US"/>
        </a:p>
      </dgm:t>
    </dgm:pt>
    <dgm:pt modelId="{0A0FED9A-FE06-45F9-A15F-FCA7FE383732}" type="sibTrans" cxnId="{63961F9F-1363-4DF9-A3F6-9D62C7BFC6F7}">
      <dgm:prSet/>
      <dgm:spPr/>
      <dgm:t>
        <a:bodyPr/>
        <a:lstStyle/>
        <a:p>
          <a:endParaRPr lang="en-US"/>
        </a:p>
      </dgm:t>
    </dgm:pt>
    <dgm:pt modelId="{238E9B81-1C39-4F48-A48B-46C83E925902}">
      <dgm:prSet custT="1"/>
      <dgm:spPr/>
      <dgm:t>
        <a:bodyPr/>
        <a:lstStyle/>
        <a:p>
          <a:r>
            <a:rPr lang="en-US" sz="2800" b="1" dirty="0"/>
            <a:t>As of 2025, only 20 of 475 MA public high schools make personal finance a graduation requirement</a:t>
          </a:r>
        </a:p>
      </dgm:t>
    </dgm:pt>
    <dgm:pt modelId="{B1DAAAA4-DADB-4F98-BB1B-A1744B438B24}" type="parTrans" cxnId="{34C9D808-1AE0-48B2-8E66-662476B980D2}">
      <dgm:prSet/>
      <dgm:spPr/>
      <dgm:t>
        <a:bodyPr/>
        <a:lstStyle/>
        <a:p>
          <a:endParaRPr lang="en-US"/>
        </a:p>
      </dgm:t>
    </dgm:pt>
    <dgm:pt modelId="{25C8645A-E207-4C46-BD91-116C4459CBBC}" type="sibTrans" cxnId="{34C9D808-1AE0-48B2-8E66-662476B980D2}">
      <dgm:prSet/>
      <dgm:spPr/>
      <dgm:t>
        <a:bodyPr/>
        <a:lstStyle/>
        <a:p>
          <a:endParaRPr lang="en-US"/>
        </a:p>
      </dgm:t>
    </dgm:pt>
    <dgm:pt modelId="{0A06FF6B-C1F4-4582-8B98-95900D2E9F82}" type="pres">
      <dgm:prSet presAssocID="{51D6CC3D-B5C3-41A4-AC92-0A7188B740CF}" presName="root" presStyleCnt="0">
        <dgm:presLayoutVars>
          <dgm:dir/>
          <dgm:resizeHandles val="exact"/>
        </dgm:presLayoutVars>
      </dgm:prSet>
      <dgm:spPr/>
    </dgm:pt>
    <dgm:pt modelId="{1C309D35-FEF9-413B-8731-C612528A82AA}" type="pres">
      <dgm:prSet presAssocID="{BC08228B-C5BA-484E-8245-33895F1CDC81}" presName="compNode" presStyleCnt="0"/>
      <dgm:spPr/>
    </dgm:pt>
    <dgm:pt modelId="{41C70A75-8D55-46B5-A4BB-0505AECBB15C}" type="pres">
      <dgm:prSet presAssocID="{BC08228B-C5BA-484E-8245-33895F1CDC81}" presName="bgRect" presStyleLbl="bgShp" presStyleIdx="0" presStyleCnt="2"/>
      <dgm:spPr/>
    </dgm:pt>
    <dgm:pt modelId="{F636B955-AF63-428E-9D6C-993F830B7253}" type="pres">
      <dgm:prSet presAssocID="{BC08228B-C5BA-484E-8245-33895F1CDC81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6D5DE22C-7A9F-40D0-B4C3-BC15B9727A5D}" type="pres">
      <dgm:prSet presAssocID="{BC08228B-C5BA-484E-8245-33895F1CDC81}" presName="spaceRect" presStyleCnt="0"/>
      <dgm:spPr/>
    </dgm:pt>
    <dgm:pt modelId="{82A3FC33-5192-4C3A-B976-20C10E3D478D}" type="pres">
      <dgm:prSet presAssocID="{BC08228B-C5BA-484E-8245-33895F1CDC81}" presName="parTx" presStyleLbl="revTx" presStyleIdx="0" presStyleCnt="2">
        <dgm:presLayoutVars>
          <dgm:chMax val="0"/>
          <dgm:chPref val="0"/>
        </dgm:presLayoutVars>
      </dgm:prSet>
      <dgm:spPr/>
    </dgm:pt>
    <dgm:pt modelId="{9D184861-546D-42E2-ADB9-90531B48E48E}" type="pres">
      <dgm:prSet presAssocID="{0A0FED9A-FE06-45F9-A15F-FCA7FE383732}" presName="sibTrans" presStyleCnt="0"/>
      <dgm:spPr/>
    </dgm:pt>
    <dgm:pt modelId="{240F4AD7-3FC0-4679-A93F-B59D84B89B71}" type="pres">
      <dgm:prSet presAssocID="{238E9B81-1C39-4F48-A48B-46C83E925902}" presName="compNode" presStyleCnt="0"/>
      <dgm:spPr/>
    </dgm:pt>
    <dgm:pt modelId="{C7F78F64-2BA0-46B1-B099-345669D7CF8F}" type="pres">
      <dgm:prSet presAssocID="{238E9B81-1C39-4F48-A48B-46C83E925902}" presName="bgRect" presStyleLbl="bgShp" presStyleIdx="1" presStyleCnt="2"/>
      <dgm:spPr/>
    </dgm:pt>
    <dgm:pt modelId="{A4EE31F3-C9FE-4D45-BDBD-5B0EF935946A}" type="pres">
      <dgm:prSet presAssocID="{238E9B81-1C39-4F48-A48B-46C83E925902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3F3457E6-B660-4F4F-9A3B-7DAF91B55B0F}" type="pres">
      <dgm:prSet presAssocID="{238E9B81-1C39-4F48-A48B-46C83E925902}" presName="spaceRect" presStyleCnt="0"/>
      <dgm:spPr/>
    </dgm:pt>
    <dgm:pt modelId="{4319B892-5D82-4F59-948F-A03C3D83F81C}" type="pres">
      <dgm:prSet presAssocID="{238E9B81-1C39-4F48-A48B-46C83E92590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4C9D808-1AE0-48B2-8E66-662476B980D2}" srcId="{51D6CC3D-B5C3-41A4-AC92-0A7188B740CF}" destId="{238E9B81-1C39-4F48-A48B-46C83E925902}" srcOrd="1" destOrd="0" parTransId="{B1DAAAA4-DADB-4F98-BB1B-A1744B438B24}" sibTransId="{25C8645A-E207-4C46-BD91-116C4459CBBC}"/>
    <dgm:cxn modelId="{37EE522D-A0D1-43C9-A439-818391466E63}" type="presOf" srcId="{51D6CC3D-B5C3-41A4-AC92-0A7188B740CF}" destId="{0A06FF6B-C1F4-4582-8B98-95900D2E9F82}" srcOrd="0" destOrd="0" presId="urn:microsoft.com/office/officeart/2018/2/layout/IconVerticalSolidList"/>
    <dgm:cxn modelId="{63961F9F-1363-4DF9-A3F6-9D62C7BFC6F7}" srcId="{51D6CC3D-B5C3-41A4-AC92-0A7188B740CF}" destId="{BC08228B-C5BA-484E-8245-33895F1CDC81}" srcOrd="0" destOrd="0" parTransId="{6F0D5C93-7A79-42C9-8F9D-87C2AE0172D9}" sibTransId="{0A0FED9A-FE06-45F9-A15F-FCA7FE383732}"/>
    <dgm:cxn modelId="{531328A7-737A-46EA-9C9A-BB33F68F647A}" type="presOf" srcId="{BC08228B-C5BA-484E-8245-33895F1CDC81}" destId="{82A3FC33-5192-4C3A-B976-20C10E3D478D}" srcOrd="0" destOrd="0" presId="urn:microsoft.com/office/officeart/2018/2/layout/IconVerticalSolidList"/>
    <dgm:cxn modelId="{6F7B13AE-AC3A-4487-B8B2-7807E7006302}" type="presOf" srcId="{238E9B81-1C39-4F48-A48B-46C83E925902}" destId="{4319B892-5D82-4F59-948F-A03C3D83F81C}" srcOrd="0" destOrd="0" presId="urn:microsoft.com/office/officeart/2018/2/layout/IconVerticalSolidList"/>
    <dgm:cxn modelId="{AF87D832-6456-4E07-A629-B45046FA9D90}" type="presParOf" srcId="{0A06FF6B-C1F4-4582-8B98-95900D2E9F82}" destId="{1C309D35-FEF9-413B-8731-C612528A82AA}" srcOrd="0" destOrd="0" presId="urn:microsoft.com/office/officeart/2018/2/layout/IconVerticalSolidList"/>
    <dgm:cxn modelId="{46DDC90D-7B3E-44E3-AECE-9FA7F33FA536}" type="presParOf" srcId="{1C309D35-FEF9-413B-8731-C612528A82AA}" destId="{41C70A75-8D55-46B5-A4BB-0505AECBB15C}" srcOrd="0" destOrd="0" presId="urn:microsoft.com/office/officeart/2018/2/layout/IconVerticalSolidList"/>
    <dgm:cxn modelId="{06E6276F-D50A-40E8-97B7-F730849CE51A}" type="presParOf" srcId="{1C309D35-FEF9-413B-8731-C612528A82AA}" destId="{F636B955-AF63-428E-9D6C-993F830B7253}" srcOrd="1" destOrd="0" presId="urn:microsoft.com/office/officeart/2018/2/layout/IconVerticalSolidList"/>
    <dgm:cxn modelId="{85067D57-5CF1-4A15-BA54-136736ABAE71}" type="presParOf" srcId="{1C309D35-FEF9-413B-8731-C612528A82AA}" destId="{6D5DE22C-7A9F-40D0-B4C3-BC15B9727A5D}" srcOrd="2" destOrd="0" presId="urn:microsoft.com/office/officeart/2018/2/layout/IconVerticalSolidList"/>
    <dgm:cxn modelId="{358AE20F-0A4B-4D6C-BCC0-8EBF113AD92D}" type="presParOf" srcId="{1C309D35-FEF9-413B-8731-C612528A82AA}" destId="{82A3FC33-5192-4C3A-B976-20C10E3D478D}" srcOrd="3" destOrd="0" presId="urn:microsoft.com/office/officeart/2018/2/layout/IconVerticalSolidList"/>
    <dgm:cxn modelId="{AC6A8D80-F5F0-4758-BA1B-56470CCAB3B7}" type="presParOf" srcId="{0A06FF6B-C1F4-4582-8B98-95900D2E9F82}" destId="{9D184861-546D-42E2-ADB9-90531B48E48E}" srcOrd="1" destOrd="0" presId="urn:microsoft.com/office/officeart/2018/2/layout/IconVerticalSolidList"/>
    <dgm:cxn modelId="{44F6C1BD-013D-4F4B-A473-3B7DD17C9B2F}" type="presParOf" srcId="{0A06FF6B-C1F4-4582-8B98-95900D2E9F82}" destId="{240F4AD7-3FC0-4679-A93F-B59D84B89B71}" srcOrd="2" destOrd="0" presId="urn:microsoft.com/office/officeart/2018/2/layout/IconVerticalSolidList"/>
    <dgm:cxn modelId="{B0DEF8CA-F31E-4415-A4F5-7391C9EF87CD}" type="presParOf" srcId="{240F4AD7-3FC0-4679-A93F-B59D84B89B71}" destId="{C7F78F64-2BA0-46B1-B099-345669D7CF8F}" srcOrd="0" destOrd="0" presId="urn:microsoft.com/office/officeart/2018/2/layout/IconVerticalSolidList"/>
    <dgm:cxn modelId="{4B360D30-F91F-42DE-BE5A-BE1F7F5BB1C9}" type="presParOf" srcId="{240F4AD7-3FC0-4679-A93F-B59D84B89B71}" destId="{A4EE31F3-C9FE-4D45-BDBD-5B0EF935946A}" srcOrd="1" destOrd="0" presId="urn:microsoft.com/office/officeart/2018/2/layout/IconVerticalSolidList"/>
    <dgm:cxn modelId="{6C9CCBDE-521A-4586-A167-C6112EB8287A}" type="presParOf" srcId="{240F4AD7-3FC0-4679-A93F-B59D84B89B71}" destId="{3F3457E6-B660-4F4F-9A3B-7DAF91B55B0F}" srcOrd="2" destOrd="0" presId="urn:microsoft.com/office/officeart/2018/2/layout/IconVerticalSolidList"/>
    <dgm:cxn modelId="{96CB6379-0E17-4072-8953-4225F2CA7D02}" type="presParOf" srcId="{240F4AD7-3FC0-4679-A93F-B59D84B89B71}" destId="{4319B892-5D82-4F59-948F-A03C3D83F81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D96441-D792-4F6D-89A6-19AC94F2B13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290F1BB-0EF5-4D21-889E-B12237EFCA4C}">
      <dgm:prSet/>
      <dgm:spPr/>
      <dgm:t>
        <a:bodyPr/>
        <a:lstStyle/>
        <a:p>
          <a:r>
            <a:rPr lang="en-US" b="1" u="sng" dirty="0"/>
            <a:t>93% of survey respondents </a:t>
          </a:r>
          <a:r>
            <a:rPr lang="en-US" b="1" dirty="0"/>
            <a:t>said they want high school graduates to complete a personal finance course before graduating.</a:t>
          </a:r>
        </a:p>
      </dgm:t>
    </dgm:pt>
    <dgm:pt modelId="{77D2F5F5-6AAF-4636-B68C-FA60C78680F8}" type="parTrans" cxnId="{47AEEAD0-A104-48F1-99E5-CD6991FA045F}">
      <dgm:prSet/>
      <dgm:spPr/>
      <dgm:t>
        <a:bodyPr/>
        <a:lstStyle/>
        <a:p>
          <a:endParaRPr lang="en-US"/>
        </a:p>
      </dgm:t>
    </dgm:pt>
    <dgm:pt modelId="{F1F1B8A9-DCD6-4460-8D61-547D3995CD61}" type="sibTrans" cxnId="{47AEEAD0-A104-48F1-99E5-CD6991FA045F}">
      <dgm:prSet/>
      <dgm:spPr/>
      <dgm:t>
        <a:bodyPr/>
        <a:lstStyle/>
        <a:p>
          <a:endParaRPr lang="en-US"/>
        </a:p>
      </dgm:t>
    </dgm:pt>
    <dgm:pt modelId="{620E4734-A28C-4A8D-9295-BEE1F2DB7C29}">
      <dgm:prSet/>
      <dgm:spPr/>
      <dgm:t>
        <a:bodyPr/>
        <a:lstStyle/>
        <a:p>
          <a:r>
            <a:rPr lang="en-US" b="1" u="sng" dirty="0"/>
            <a:t>Personal finance as a requirement ranked higher than any other coursework area</a:t>
          </a:r>
          <a:r>
            <a:rPr lang="en-US" b="1" dirty="0"/>
            <a:t>, consistent across all economic, social, geographic and racial demographics</a:t>
          </a:r>
        </a:p>
      </dgm:t>
    </dgm:pt>
    <dgm:pt modelId="{24C6A5FF-26AA-467D-8F0B-E2BCA9B4FBD2}" type="parTrans" cxnId="{F40E5A3D-0395-429D-A9C8-B847446CF000}">
      <dgm:prSet/>
      <dgm:spPr/>
      <dgm:t>
        <a:bodyPr/>
        <a:lstStyle/>
        <a:p>
          <a:endParaRPr lang="en-US"/>
        </a:p>
      </dgm:t>
    </dgm:pt>
    <dgm:pt modelId="{AB7DD993-264B-4030-9314-4FE594A0C617}" type="sibTrans" cxnId="{F40E5A3D-0395-429D-A9C8-B847446CF000}">
      <dgm:prSet/>
      <dgm:spPr/>
      <dgm:t>
        <a:bodyPr/>
        <a:lstStyle/>
        <a:p>
          <a:endParaRPr lang="en-US"/>
        </a:p>
      </dgm:t>
    </dgm:pt>
    <dgm:pt modelId="{65544765-11F9-46D5-BCC1-7474ACAC61A6}" type="pres">
      <dgm:prSet presAssocID="{BED96441-D792-4F6D-89A6-19AC94F2B13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7ECAD45-E0B3-4548-ABDB-8635EC517AC0}" type="pres">
      <dgm:prSet presAssocID="{A290F1BB-0EF5-4D21-889E-B12237EFCA4C}" presName="hierRoot1" presStyleCnt="0"/>
      <dgm:spPr/>
    </dgm:pt>
    <dgm:pt modelId="{81EE90F6-0DBF-4A9E-9C0E-FCBE3B06819C}" type="pres">
      <dgm:prSet presAssocID="{A290F1BB-0EF5-4D21-889E-B12237EFCA4C}" presName="composite" presStyleCnt="0"/>
      <dgm:spPr/>
    </dgm:pt>
    <dgm:pt modelId="{CE41E8F7-F199-4669-85BD-9F5DEAC36273}" type="pres">
      <dgm:prSet presAssocID="{A290F1BB-0EF5-4D21-889E-B12237EFCA4C}" presName="background" presStyleLbl="node0" presStyleIdx="0" presStyleCnt="2"/>
      <dgm:spPr/>
    </dgm:pt>
    <dgm:pt modelId="{84F73204-6672-41DA-865D-5B4C2FD091EA}" type="pres">
      <dgm:prSet presAssocID="{A290F1BB-0EF5-4D21-889E-B12237EFCA4C}" presName="text" presStyleLbl="fgAcc0" presStyleIdx="0" presStyleCnt="2">
        <dgm:presLayoutVars>
          <dgm:chPref val="3"/>
        </dgm:presLayoutVars>
      </dgm:prSet>
      <dgm:spPr/>
    </dgm:pt>
    <dgm:pt modelId="{CCE33C9B-7A8E-496D-B3CD-D59B00FBAA65}" type="pres">
      <dgm:prSet presAssocID="{A290F1BB-0EF5-4D21-889E-B12237EFCA4C}" presName="hierChild2" presStyleCnt="0"/>
      <dgm:spPr/>
    </dgm:pt>
    <dgm:pt modelId="{B2577EC9-743F-416C-A956-F5041287253D}" type="pres">
      <dgm:prSet presAssocID="{620E4734-A28C-4A8D-9295-BEE1F2DB7C29}" presName="hierRoot1" presStyleCnt="0"/>
      <dgm:spPr/>
    </dgm:pt>
    <dgm:pt modelId="{2BE6CBAC-F5DC-468C-9206-C40887FEDFBA}" type="pres">
      <dgm:prSet presAssocID="{620E4734-A28C-4A8D-9295-BEE1F2DB7C29}" presName="composite" presStyleCnt="0"/>
      <dgm:spPr/>
    </dgm:pt>
    <dgm:pt modelId="{11AE42D7-880C-43B4-BD14-40C452A1BAF1}" type="pres">
      <dgm:prSet presAssocID="{620E4734-A28C-4A8D-9295-BEE1F2DB7C29}" presName="background" presStyleLbl="node0" presStyleIdx="1" presStyleCnt="2"/>
      <dgm:spPr/>
    </dgm:pt>
    <dgm:pt modelId="{1A76EA4D-D09A-4809-915B-F4775A12D889}" type="pres">
      <dgm:prSet presAssocID="{620E4734-A28C-4A8D-9295-BEE1F2DB7C29}" presName="text" presStyleLbl="fgAcc0" presStyleIdx="1" presStyleCnt="2">
        <dgm:presLayoutVars>
          <dgm:chPref val="3"/>
        </dgm:presLayoutVars>
      </dgm:prSet>
      <dgm:spPr/>
    </dgm:pt>
    <dgm:pt modelId="{C6BBCE7A-1966-44EC-AE7F-AA57E0121C9D}" type="pres">
      <dgm:prSet presAssocID="{620E4734-A28C-4A8D-9295-BEE1F2DB7C29}" presName="hierChild2" presStyleCnt="0"/>
      <dgm:spPr/>
    </dgm:pt>
  </dgm:ptLst>
  <dgm:cxnLst>
    <dgm:cxn modelId="{AE131D21-D86B-4EB7-8D66-2C2AAE312EAF}" type="presOf" srcId="{BED96441-D792-4F6D-89A6-19AC94F2B138}" destId="{65544765-11F9-46D5-BCC1-7474ACAC61A6}" srcOrd="0" destOrd="0" presId="urn:microsoft.com/office/officeart/2005/8/layout/hierarchy1"/>
    <dgm:cxn modelId="{F40E5A3D-0395-429D-A9C8-B847446CF000}" srcId="{BED96441-D792-4F6D-89A6-19AC94F2B138}" destId="{620E4734-A28C-4A8D-9295-BEE1F2DB7C29}" srcOrd="1" destOrd="0" parTransId="{24C6A5FF-26AA-467D-8F0B-E2BCA9B4FBD2}" sibTransId="{AB7DD993-264B-4030-9314-4FE594A0C617}"/>
    <dgm:cxn modelId="{AB699362-889E-4388-BEFA-F0795A339594}" type="presOf" srcId="{A290F1BB-0EF5-4D21-889E-B12237EFCA4C}" destId="{84F73204-6672-41DA-865D-5B4C2FD091EA}" srcOrd="0" destOrd="0" presId="urn:microsoft.com/office/officeart/2005/8/layout/hierarchy1"/>
    <dgm:cxn modelId="{9BA9E6A6-78C1-4955-B249-408BD8EE2844}" type="presOf" srcId="{620E4734-A28C-4A8D-9295-BEE1F2DB7C29}" destId="{1A76EA4D-D09A-4809-915B-F4775A12D889}" srcOrd="0" destOrd="0" presId="urn:microsoft.com/office/officeart/2005/8/layout/hierarchy1"/>
    <dgm:cxn modelId="{47AEEAD0-A104-48F1-99E5-CD6991FA045F}" srcId="{BED96441-D792-4F6D-89A6-19AC94F2B138}" destId="{A290F1BB-0EF5-4D21-889E-B12237EFCA4C}" srcOrd="0" destOrd="0" parTransId="{77D2F5F5-6AAF-4636-B68C-FA60C78680F8}" sibTransId="{F1F1B8A9-DCD6-4460-8D61-547D3995CD61}"/>
    <dgm:cxn modelId="{3C2BBAE9-76BD-4632-AFB7-AB971CC67044}" type="presParOf" srcId="{65544765-11F9-46D5-BCC1-7474ACAC61A6}" destId="{A7ECAD45-E0B3-4548-ABDB-8635EC517AC0}" srcOrd="0" destOrd="0" presId="urn:microsoft.com/office/officeart/2005/8/layout/hierarchy1"/>
    <dgm:cxn modelId="{E29BBA86-399D-4826-8568-26FEE25766E4}" type="presParOf" srcId="{A7ECAD45-E0B3-4548-ABDB-8635EC517AC0}" destId="{81EE90F6-0DBF-4A9E-9C0E-FCBE3B06819C}" srcOrd="0" destOrd="0" presId="urn:microsoft.com/office/officeart/2005/8/layout/hierarchy1"/>
    <dgm:cxn modelId="{E967CB0E-3618-4002-8670-C618BA815180}" type="presParOf" srcId="{81EE90F6-0DBF-4A9E-9C0E-FCBE3B06819C}" destId="{CE41E8F7-F199-4669-85BD-9F5DEAC36273}" srcOrd="0" destOrd="0" presId="urn:microsoft.com/office/officeart/2005/8/layout/hierarchy1"/>
    <dgm:cxn modelId="{84855004-BEE9-47B4-8D9C-203A396EEA22}" type="presParOf" srcId="{81EE90F6-0DBF-4A9E-9C0E-FCBE3B06819C}" destId="{84F73204-6672-41DA-865D-5B4C2FD091EA}" srcOrd="1" destOrd="0" presId="urn:microsoft.com/office/officeart/2005/8/layout/hierarchy1"/>
    <dgm:cxn modelId="{0A3B0107-F706-42D9-B291-A94CE55BDF00}" type="presParOf" srcId="{A7ECAD45-E0B3-4548-ABDB-8635EC517AC0}" destId="{CCE33C9B-7A8E-496D-B3CD-D59B00FBAA65}" srcOrd="1" destOrd="0" presId="urn:microsoft.com/office/officeart/2005/8/layout/hierarchy1"/>
    <dgm:cxn modelId="{A6839430-289B-470B-8CDE-9ABF70202A0B}" type="presParOf" srcId="{65544765-11F9-46D5-BCC1-7474ACAC61A6}" destId="{B2577EC9-743F-416C-A956-F5041287253D}" srcOrd="1" destOrd="0" presId="urn:microsoft.com/office/officeart/2005/8/layout/hierarchy1"/>
    <dgm:cxn modelId="{45B1A4D8-4730-40F0-8389-54B16C1A0C2E}" type="presParOf" srcId="{B2577EC9-743F-416C-A956-F5041287253D}" destId="{2BE6CBAC-F5DC-468C-9206-C40887FEDFBA}" srcOrd="0" destOrd="0" presId="urn:microsoft.com/office/officeart/2005/8/layout/hierarchy1"/>
    <dgm:cxn modelId="{A5AFE019-CF0F-4E38-A597-63CAAFA6E2AF}" type="presParOf" srcId="{2BE6CBAC-F5DC-468C-9206-C40887FEDFBA}" destId="{11AE42D7-880C-43B4-BD14-40C452A1BAF1}" srcOrd="0" destOrd="0" presId="urn:microsoft.com/office/officeart/2005/8/layout/hierarchy1"/>
    <dgm:cxn modelId="{0C269FB2-1194-4E7D-A99F-6106B68504E4}" type="presParOf" srcId="{2BE6CBAC-F5DC-468C-9206-C40887FEDFBA}" destId="{1A76EA4D-D09A-4809-915B-F4775A12D889}" srcOrd="1" destOrd="0" presId="urn:microsoft.com/office/officeart/2005/8/layout/hierarchy1"/>
    <dgm:cxn modelId="{1AD69657-A3B0-4908-A570-C68D69864F4F}" type="presParOf" srcId="{B2577EC9-743F-416C-A956-F5041287253D}" destId="{C6BBCE7A-1966-44EC-AE7F-AA57E0121C9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8C3E49-C5C4-454D-826C-54C826F3A0EB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2036949-B723-4247-B044-ACA368DF07F7}">
      <dgm:prSet/>
      <dgm:spPr/>
      <dgm:t>
        <a:bodyPr/>
        <a:lstStyle/>
        <a:p>
          <a:r>
            <a:rPr lang="en-US" b="1" dirty="0"/>
            <a:t>The Graduation Council identifies financial literacy as a core graduation competency.</a:t>
          </a:r>
        </a:p>
      </dgm:t>
    </dgm:pt>
    <dgm:pt modelId="{F9269985-3F1F-4F39-A3D7-E711F1D7BD38}" type="parTrans" cxnId="{FFCFF4E1-9070-4C2A-B63F-A68FD6D5E4F5}">
      <dgm:prSet/>
      <dgm:spPr/>
      <dgm:t>
        <a:bodyPr/>
        <a:lstStyle/>
        <a:p>
          <a:endParaRPr lang="en-US"/>
        </a:p>
      </dgm:t>
    </dgm:pt>
    <dgm:pt modelId="{75EAF10C-ADC1-443C-8EF6-2E3E329D2845}" type="sibTrans" cxnId="{FFCFF4E1-9070-4C2A-B63F-A68FD6D5E4F5}">
      <dgm:prSet/>
      <dgm:spPr/>
      <dgm:t>
        <a:bodyPr/>
        <a:lstStyle/>
        <a:p>
          <a:endParaRPr lang="en-US"/>
        </a:p>
      </dgm:t>
    </dgm:pt>
    <dgm:pt modelId="{5A90FDF3-11BE-41A8-8CD2-06926E2D1401}">
      <dgm:prSet/>
      <dgm:spPr/>
      <dgm:t>
        <a:bodyPr/>
        <a:lstStyle/>
        <a:p>
          <a:r>
            <a:rPr lang="en-US" dirty="0"/>
            <a:t>It suggests flexible delivery: a stand‑alone course, embedded instruction, or approved experiential learning.</a:t>
          </a:r>
        </a:p>
      </dgm:t>
    </dgm:pt>
    <dgm:pt modelId="{BB9C65B8-88C8-4DB6-802D-421FB6563687}" type="parTrans" cxnId="{EAC10743-1C98-4372-A247-17EE43658CB8}">
      <dgm:prSet/>
      <dgm:spPr/>
      <dgm:t>
        <a:bodyPr/>
        <a:lstStyle/>
        <a:p>
          <a:endParaRPr lang="en-US"/>
        </a:p>
      </dgm:t>
    </dgm:pt>
    <dgm:pt modelId="{FBAD280A-7652-4AA7-B2A1-A2062A1B2C23}" type="sibTrans" cxnId="{EAC10743-1C98-4372-A247-17EE43658CB8}">
      <dgm:prSet/>
      <dgm:spPr/>
      <dgm:t>
        <a:bodyPr/>
        <a:lstStyle/>
        <a:p>
          <a:endParaRPr lang="en-US"/>
        </a:p>
      </dgm:t>
    </dgm:pt>
    <dgm:pt modelId="{8BB8226C-4816-4CC8-B2C8-1AC736CB0A56}" type="pres">
      <dgm:prSet presAssocID="{A78C3E49-C5C4-454D-826C-54C826F3A0EB}" presName="linear" presStyleCnt="0">
        <dgm:presLayoutVars>
          <dgm:animLvl val="lvl"/>
          <dgm:resizeHandles val="exact"/>
        </dgm:presLayoutVars>
      </dgm:prSet>
      <dgm:spPr/>
    </dgm:pt>
    <dgm:pt modelId="{DDBAD289-55E1-4D4F-AFFF-040AED0C6F42}" type="pres">
      <dgm:prSet presAssocID="{52036949-B723-4247-B044-ACA368DF07F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98D2A44-06D8-4182-B4D2-5543C02720EF}" type="pres">
      <dgm:prSet presAssocID="{75EAF10C-ADC1-443C-8EF6-2E3E329D2845}" presName="spacer" presStyleCnt="0"/>
      <dgm:spPr/>
    </dgm:pt>
    <dgm:pt modelId="{790B431B-7B35-4F9C-97A0-9F390BC54C8A}" type="pres">
      <dgm:prSet presAssocID="{5A90FDF3-11BE-41A8-8CD2-06926E2D140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AC10743-1C98-4372-A247-17EE43658CB8}" srcId="{A78C3E49-C5C4-454D-826C-54C826F3A0EB}" destId="{5A90FDF3-11BE-41A8-8CD2-06926E2D1401}" srcOrd="1" destOrd="0" parTransId="{BB9C65B8-88C8-4DB6-802D-421FB6563687}" sibTransId="{FBAD280A-7652-4AA7-B2A1-A2062A1B2C23}"/>
    <dgm:cxn modelId="{3B7E96B2-C7F6-49CC-A7BF-E6BD9B2217CE}" type="presOf" srcId="{A78C3E49-C5C4-454D-826C-54C826F3A0EB}" destId="{8BB8226C-4816-4CC8-B2C8-1AC736CB0A56}" srcOrd="0" destOrd="0" presId="urn:microsoft.com/office/officeart/2005/8/layout/vList2"/>
    <dgm:cxn modelId="{7F56DFBB-8F11-4BE7-BBC6-A51E6C362C90}" type="presOf" srcId="{52036949-B723-4247-B044-ACA368DF07F7}" destId="{DDBAD289-55E1-4D4F-AFFF-040AED0C6F42}" srcOrd="0" destOrd="0" presId="urn:microsoft.com/office/officeart/2005/8/layout/vList2"/>
    <dgm:cxn modelId="{F1BE89CF-8A64-4FB0-9DA3-B1FA9D7C4A14}" type="presOf" srcId="{5A90FDF3-11BE-41A8-8CD2-06926E2D1401}" destId="{790B431B-7B35-4F9C-97A0-9F390BC54C8A}" srcOrd="0" destOrd="0" presId="urn:microsoft.com/office/officeart/2005/8/layout/vList2"/>
    <dgm:cxn modelId="{FFCFF4E1-9070-4C2A-B63F-A68FD6D5E4F5}" srcId="{A78C3E49-C5C4-454D-826C-54C826F3A0EB}" destId="{52036949-B723-4247-B044-ACA368DF07F7}" srcOrd="0" destOrd="0" parTransId="{F9269985-3F1F-4F39-A3D7-E711F1D7BD38}" sibTransId="{75EAF10C-ADC1-443C-8EF6-2E3E329D2845}"/>
    <dgm:cxn modelId="{30368113-0126-400E-83AE-43979F40D995}" type="presParOf" srcId="{8BB8226C-4816-4CC8-B2C8-1AC736CB0A56}" destId="{DDBAD289-55E1-4D4F-AFFF-040AED0C6F42}" srcOrd="0" destOrd="0" presId="urn:microsoft.com/office/officeart/2005/8/layout/vList2"/>
    <dgm:cxn modelId="{115E93EE-D04B-454E-BF66-B1835D994F9C}" type="presParOf" srcId="{8BB8226C-4816-4CC8-B2C8-1AC736CB0A56}" destId="{298D2A44-06D8-4182-B4D2-5543C02720EF}" srcOrd="1" destOrd="0" presId="urn:microsoft.com/office/officeart/2005/8/layout/vList2"/>
    <dgm:cxn modelId="{8B533738-985F-4373-9EBF-DBFAB7804630}" type="presParOf" srcId="{8BB8226C-4816-4CC8-B2C8-1AC736CB0A56}" destId="{790B431B-7B35-4F9C-97A0-9F390BC54C8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7CF7FE-199A-45E5-AD1D-EE3FBAE85C0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5DCB3B5-5FA1-45A5-BB53-A3535717F1D9}">
      <dgm:prSet custT="1"/>
      <dgm:spPr/>
      <dgm:t>
        <a:bodyPr/>
        <a:lstStyle/>
        <a:p>
          <a:r>
            <a:rPr lang="en-US" sz="2400" b="1" dirty="0"/>
            <a:t>H.4670 passed the Massachusetts House unanimously (155–0) on Oct. 29, 2025.</a:t>
          </a:r>
        </a:p>
      </dgm:t>
    </dgm:pt>
    <dgm:pt modelId="{CF220539-1B57-43F3-9904-83D8E499E84A}" type="parTrans" cxnId="{7B6592E5-39F1-45DE-996C-F48BF93AD48F}">
      <dgm:prSet/>
      <dgm:spPr/>
      <dgm:t>
        <a:bodyPr/>
        <a:lstStyle/>
        <a:p>
          <a:endParaRPr lang="en-US"/>
        </a:p>
      </dgm:t>
    </dgm:pt>
    <dgm:pt modelId="{414B987D-A989-4385-B15A-A2CE5DCF40E5}" type="sibTrans" cxnId="{7B6592E5-39F1-45DE-996C-F48BF93AD48F}">
      <dgm:prSet/>
      <dgm:spPr/>
      <dgm:t>
        <a:bodyPr/>
        <a:lstStyle/>
        <a:p>
          <a:endParaRPr lang="en-US"/>
        </a:p>
      </dgm:t>
    </dgm:pt>
    <dgm:pt modelId="{6D3D0A4F-96D9-47BE-AD40-1431005F095D}">
      <dgm:prSet custT="1"/>
      <dgm:spPr/>
      <dgm:t>
        <a:bodyPr/>
        <a:lstStyle/>
        <a:p>
          <a:r>
            <a:rPr lang="en-US" sz="2400" b="1" dirty="0"/>
            <a:t>It was read in the Senate and referred to Senate Ways &amp; Means on Oct. 30, 2025.</a:t>
          </a:r>
        </a:p>
      </dgm:t>
    </dgm:pt>
    <dgm:pt modelId="{619075AE-3897-4366-A881-F7E49E6C9494}" type="parTrans" cxnId="{1F820C35-1ACB-4CA8-B7FB-E5B809573BCC}">
      <dgm:prSet/>
      <dgm:spPr/>
      <dgm:t>
        <a:bodyPr/>
        <a:lstStyle/>
        <a:p>
          <a:endParaRPr lang="en-US"/>
        </a:p>
      </dgm:t>
    </dgm:pt>
    <dgm:pt modelId="{75ADB84A-0117-4D26-B1B1-96EE9FE3DBA2}" type="sibTrans" cxnId="{1F820C35-1ACB-4CA8-B7FB-E5B809573BCC}">
      <dgm:prSet/>
      <dgm:spPr/>
      <dgm:t>
        <a:bodyPr/>
        <a:lstStyle/>
        <a:p>
          <a:endParaRPr lang="en-US"/>
        </a:p>
      </dgm:t>
    </dgm:pt>
    <dgm:pt modelId="{2187EC1E-421D-49F0-81CF-7A77DDFB1F79}">
      <dgm:prSet custT="1"/>
      <dgm:spPr/>
      <dgm:t>
        <a:bodyPr/>
        <a:lstStyle/>
        <a:p>
          <a:r>
            <a:rPr lang="en-US" sz="2400" b="1" dirty="0"/>
            <a:t>Bill establishes a Financial Literacy Trust Fund and requires personal financial literacy instruction (middle/high school) </a:t>
          </a:r>
        </a:p>
      </dgm:t>
    </dgm:pt>
    <dgm:pt modelId="{BA55998B-A5BC-495E-AEB7-66B6D417EAFD}" type="parTrans" cxnId="{BADFB0FB-C674-4711-A817-EEE408FDFB9F}">
      <dgm:prSet/>
      <dgm:spPr/>
      <dgm:t>
        <a:bodyPr/>
        <a:lstStyle/>
        <a:p>
          <a:endParaRPr lang="en-US"/>
        </a:p>
      </dgm:t>
    </dgm:pt>
    <dgm:pt modelId="{7A22D372-E49A-4E13-AFC3-8D06952AA432}" type="sibTrans" cxnId="{BADFB0FB-C674-4711-A817-EEE408FDFB9F}">
      <dgm:prSet/>
      <dgm:spPr/>
      <dgm:t>
        <a:bodyPr/>
        <a:lstStyle/>
        <a:p>
          <a:endParaRPr lang="en-US"/>
        </a:p>
      </dgm:t>
    </dgm:pt>
    <dgm:pt modelId="{0B3B6647-DA42-4C29-868F-49D78CAD9FC3}" type="pres">
      <dgm:prSet presAssocID="{F97CF7FE-199A-45E5-AD1D-EE3FBAE85C0F}" presName="root" presStyleCnt="0">
        <dgm:presLayoutVars>
          <dgm:dir/>
          <dgm:resizeHandles val="exact"/>
        </dgm:presLayoutVars>
      </dgm:prSet>
      <dgm:spPr/>
    </dgm:pt>
    <dgm:pt modelId="{A1272BCC-42A5-42B5-BFBF-C64785EBA277}" type="pres">
      <dgm:prSet presAssocID="{B5DCB3B5-5FA1-45A5-BB53-A3535717F1D9}" presName="compNode" presStyleCnt="0"/>
      <dgm:spPr/>
    </dgm:pt>
    <dgm:pt modelId="{D12CE8CE-66D8-41A3-B7DF-27CD3514ADDD}" type="pres">
      <dgm:prSet presAssocID="{B5DCB3B5-5FA1-45A5-BB53-A3535717F1D9}" presName="bgRect" presStyleLbl="bgShp" presStyleIdx="0" presStyleCnt="3"/>
      <dgm:spPr/>
    </dgm:pt>
    <dgm:pt modelId="{D0A87E24-8274-4B03-8CF0-44C8327A21FD}" type="pres">
      <dgm:prSet presAssocID="{B5DCB3B5-5FA1-45A5-BB53-A3535717F1D9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A79A4484-7ED7-45AB-9EEA-62F1A0C0936E}" type="pres">
      <dgm:prSet presAssocID="{B5DCB3B5-5FA1-45A5-BB53-A3535717F1D9}" presName="spaceRect" presStyleCnt="0"/>
      <dgm:spPr/>
    </dgm:pt>
    <dgm:pt modelId="{C777D5C4-D23A-408F-A542-417D960CCF3C}" type="pres">
      <dgm:prSet presAssocID="{B5DCB3B5-5FA1-45A5-BB53-A3535717F1D9}" presName="parTx" presStyleLbl="revTx" presStyleIdx="0" presStyleCnt="3">
        <dgm:presLayoutVars>
          <dgm:chMax val="0"/>
          <dgm:chPref val="0"/>
        </dgm:presLayoutVars>
      </dgm:prSet>
      <dgm:spPr/>
    </dgm:pt>
    <dgm:pt modelId="{7F8960BF-08DC-4A31-97A1-DC4D1B42A463}" type="pres">
      <dgm:prSet presAssocID="{414B987D-A989-4385-B15A-A2CE5DCF40E5}" presName="sibTrans" presStyleCnt="0"/>
      <dgm:spPr/>
    </dgm:pt>
    <dgm:pt modelId="{C04F3A2B-3E03-49D0-AE77-64FD9924DDF9}" type="pres">
      <dgm:prSet presAssocID="{6D3D0A4F-96D9-47BE-AD40-1431005F095D}" presName="compNode" presStyleCnt="0"/>
      <dgm:spPr/>
    </dgm:pt>
    <dgm:pt modelId="{8FD0D015-9F2D-4D80-9609-120DCB375EA4}" type="pres">
      <dgm:prSet presAssocID="{6D3D0A4F-96D9-47BE-AD40-1431005F095D}" presName="bgRect" presStyleLbl="bgShp" presStyleIdx="1" presStyleCnt="3"/>
      <dgm:spPr/>
    </dgm:pt>
    <dgm:pt modelId="{0BAAEC66-0786-4694-8D73-97D615B9895A}" type="pres">
      <dgm:prSet presAssocID="{6D3D0A4F-96D9-47BE-AD40-1431005F095D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3B34E190-9519-402B-BA4A-49919116BFEF}" type="pres">
      <dgm:prSet presAssocID="{6D3D0A4F-96D9-47BE-AD40-1431005F095D}" presName="spaceRect" presStyleCnt="0"/>
      <dgm:spPr/>
    </dgm:pt>
    <dgm:pt modelId="{03F3941E-36AF-43EC-AF9A-200D67BE265B}" type="pres">
      <dgm:prSet presAssocID="{6D3D0A4F-96D9-47BE-AD40-1431005F095D}" presName="parTx" presStyleLbl="revTx" presStyleIdx="1" presStyleCnt="3">
        <dgm:presLayoutVars>
          <dgm:chMax val="0"/>
          <dgm:chPref val="0"/>
        </dgm:presLayoutVars>
      </dgm:prSet>
      <dgm:spPr/>
    </dgm:pt>
    <dgm:pt modelId="{2BBE86F5-57E8-494F-8CC6-C7A39E5D6F8F}" type="pres">
      <dgm:prSet presAssocID="{75ADB84A-0117-4D26-B1B1-96EE9FE3DBA2}" presName="sibTrans" presStyleCnt="0"/>
      <dgm:spPr/>
    </dgm:pt>
    <dgm:pt modelId="{5DA17539-2236-445A-9736-A93141893182}" type="pres">
      <dgm:prSet presAssocID="{2187EC1E-421D-49F0-81CF-7A77DDFB1F79}" presName="compNode" presStyleCnt="0"/>
      <dgm:spPr/>
    </dgm:pt>
    <dgm:pt modelId="{8D53B804-4E8E-405F-AE28-EC877CB610AC}" type="pres">
      <dgm:prSet presAssocID="{2187EC1E-421D-49F0-81CF-7A77DDFB1F79}" presName="bgRect" presStyleLbl="bgShp" presStyleIdx="2" presStyleCnt="3"/>
      <dgm:spPr/>
    </dgm:pt>
    <dgm:pt modelId="{F8CF00D3-C2DA-4A1A-86E7-F37388364985}" type="pres">
      <dgm:prSet presAssocID="{2187EC1E-421D-49F0-81CF-7A77DDFB1F79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FAA23FC9-5C31-4FBF-8B27-9DF2B9EE95A2}" type="pres">
      <dgm:prSet presAssocID="{2187EC1E-421D-49F0-81CF-7A77DDFB1F79}" presName="spaceRect" presStyleCnt="0"/>
      <dgm:spPr/>
    </dgm:pt>
    <dgm:pt modelId="{556F8F40-81AC-4F67-AC9C-319457FFF120}" type="pres">
      <dgm:prSet presAssocID="{2187EC1E-421D-49F0-81CF-7A77DDFB1F7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28CF812-FCF3-4B4F-8EB1-864A472B6E3F}" type="presOf" srcId="{F97CF7FE-199A-45E5-AD1D-EE3FBAE85C0F}" destId="{0B3B6647-DA42-4C29-868F-49D78CAD9FC3}" srcOrd="0" destOrd="0" presId="urn:microsoft.com/office/officeart/2018/2/layout/IconVerticalSolidList"/>
    <dgm:cxn modelId="{A8583816-3758-4B59-88DA-5B745AEFC3B4}" type="presOf" srcId="{B5DCB3B5-5FA1-45A5-BB53-A3535717F1D9}" destId="{C777D5C4-D23A-408F-A542-417D960CCF3C}" srcOrd="0" destOrd="0" presId="urn:microsoft.com/office/officeart/2018/2/layout/IconVerticalSolidList"/>
    <dgm:cxn modelId="{1F820C35-1ACB-4CA8-B7FB-E5B809573BCC}" srcId="{F97CF7FE-199A-45E5-AD1D-EE3FBAE85C0F}" destId="{6D3D0A4F-96D9-47BE-AD40-1431005F095D}" srcOrd="1" destOrd="0" parTransId="{619075AE-3897-4366-A881-F7E49E6C9494}" sibTransId="{75ADB84A-0117-4D26-B1B1-96EE9FE3DBA2}"/>
    <dgm:cxn modelId="{210AB169-861A-40DF-A07E-DD2A898368C4}" type="presOf" srcId="{6D3D0A4F-96D9-47BE-AD40-1431005F095D}" destId="{03F3941E-36AF-43EC-AF9A-200D67BE265B}" srcOrd="0" destOrd="0" presId="urn:microsoft.com/office/officeart/2018/2/layout/IconVerticalSolidList"/>
    <dgm:cxn modelId="{D0282EE2-D355-411A-B957-2652E350003D}" type="presOf" srcId="{2187EC1E-421D-49F0-81CF-7A77DDFB1F79}" destId="{556F8F40-81AC-4F67-AC9C-319457FFF120}" srcOrd="0" destOrd="0" presId="urn:microsoft.com/office/officeart/2018/2/layout/IconVerticalSolidList"/>
    <dgm:cxn modelId="{7B6592E5-39F1-45DE-996C-F48BF93AD48F}" srcId="{F97CF7FE-199A-45E5-AD1D-EE3FBAE85C0F}" destId="{B5DCB3B5-5FA1-45A5-BB53-A3535717F1D9}" srcOrd="0" destOrd="0" parTransId="{CF220539-1B57-43F3-9904-83D8E499E84A}" sibTransId="{414B987D-A989-4385-B15A-A2CE5DCF40E5}"/>
    <dgm:cxn modelId="{BADFB0FB-C674-4711-A817-EEE408FDFB9F}" srcId="{F97CF7FE-199A-45E5-AD1D-EE3FBAE85C0F}" destId="{2187EC1E-421D-49F0-81CF-7A77DDFB1F79}" srcOrd="2" destOrd="0" parTransId="{BA55998B-A5BC-495E-AEB7-66B6D417EAFD}" sibTransId="{7A22D372-E49A-4E13-AFC3-8D06952AA432}"/>
    <dgm:cxn modelId="{7F85E10D-A662-46A4-9E7F-C072723BBE65}" type="presParOf" srcId="{0B3B6647-DA42-4C29-868F-49D78CAD9FC3}" destId="{A1272BCC-42A5-42B5-BFBF-C64785EBA277}" srcOrd="0" destOrd="0" presId="urn:microsoft.com/office/officeart/2018/2/layout/IconVerticalSolidList"/>
    <dgm:cxn modelId="{B3F136DD-9A4B-4259-A78C-C64D3251E395}" type="presParOf" srcId="{A1272BCC-42A5-42B5-BFBF-C64785EBA277}" destId="{D12CE8CE-66D8-41A3-B7DF-27CD3514ADDD}" srcOrd="0" destOrd="0" presId="urn:microsoft.com/office/officeart/2018/2/layout/IconVerticalSolidList"/>
    <dgm:cxn modelId="{7A84DE61-B522-4393-A674-6038BC804008}" type="presParOf" srcId="{A1272BCC-42A5-42B5-BFBF-C64785EBA277}" destId="{D0A87E24-8274-4B03-8CF0-44C8327A21FD}" srcOrd="1" destOrd="0" presId="urn:microsoft.com/office/officeart/2018/2/layout/IconVerticalSolidList"/>
    <dgm:cxn modelId="{F0B07BA2-C011-46D3-99D8-46970480E685}" type="presParOf" srcId="{A1272BCC-42A5-42B5-BFBF-C64785EBA277}" destId="{A79A4484-7ED7-45AB-9EEA-62F1A0C0936E}" srcOrd="2" destOrd="0" presId="urn:microsoft.com/office/officeart/2018/2/layout/IconVerticalSolidList"/>
    <dgm:cxn modelId="{C3932F39-7743-4BA1-97CB-061791EC9153}" type="presParOf" srcId="{A1272BCC-42A5-42B5-BFBF-C64785EBA277}" destId="{C777D5C4-D23A-408F-A542-417D960CCF3C}" srcOrd="3" destOrd="0" presId="urn:microsoft.com/office/officeart/2018/2/layout/IconVerticalSolidList"/>
    <dgm:cxn modelId="{BF5A6401-41CA-47AC-98E7-9FD365855650}" type="presParOf" srcId="{0B3B6647-DA42-4C29-868F-49D78CAD9FC3}" destId="{7F8960BF-08DC-4A31-97A1-DC4D1B42A463}" srcOrd="1" destOrd="0" presId="urn:microsoft.com/office/officeart/2018/2/layout/IconVerticalSolidList"/>
    <dgm:cxn modelId="{7937CFCD-639F-440C-A525-193E72904332}" type="presParOf" srcId="{0B3B6647-DA42-4C29-868F-49D78CAD9FC3}" destId="{C04F3A2B-3E03-49D0-AE77-64FD9924DDF9}" srcOrd="2" destOrd="0" presId="urn:microsoft.com/office/officeart/2018/2/layout/IconVerticalSolidList"/>
    <dgm:cxn modelId="{B54C3970-051E-468F-AE8C-C68D992D6C2F}" type="presParOf" srcId="{C04F3A2B-3E03-49D0-AE77-64FD9924DDF9}" destId="{8FD0D015-9F2D-4D80-9609-120DCB375EA4}" srcOrd="0" destOrd="0" presId="urn:microsoft.com/office/officeart/2018/2/layout/IconVerticalSolidList"/>
    <dgm:cxn modelId="{7552C529-3608-4C68-A419-D3C200DE22E7}" type="presParOf" srcId="{C04F3A2B-3E03-49D0-AE77-64FD9924DDF9}" destId="{0BAAEC66-0786-4694-8D73-97D615B9895A}" srcOrd="1" destOrd="0" presId="urn:microsoft.com/office/officeart/2018/2/layout/IconVerticalSolidList"/>
    <dgm:cxn modelId="{933CC7B7-5EC3-445B-BD35-B0E257FB22A3}" type="presParOf" srcId="{C04F3A2B-3E03-49D0-AE77-64FD9924DDF9}" destId="{3B34E190-9519-402B-BA4A-49919116BFEF}" srcOrd="2" destOrd="0" presId="urn:microsoft.com/office/officeart/2018/2/layout/IconVerticalSolidList"/>
    <dgm:cxn modelId="{77CCAD36-3F15-4D01-9340-350C00FD701D}" type="presParOf" srcId="{C04F3A2B-3E03-49D0-AE77-64FD9924DDF9}" destId="{03F3941E-36AF-43EC-AF9A-200D67BE265B}" srcOrd="3" destOrd="0" presId="urn:microsoft.com/office/officeart/2018/2/layout/IconVerticalSolidList"/>
    <dgm:cxn modelId="{D434666A-10C6-42D6-BDD1-3DDC06E1559B}" type="presParOf" srcId="{0B3B6647-DA42-4C29-868F-49D78CAD9FC3}" destId="{2BBE86F5-57E8-494F-8CC6-C7A39E5D6F8F}" srcOrd="3" destOrd="0" presId="urn:microsoft.com/office/officeart/2018/2/layout/IconVerticalSolidList"/>
    <dgm:cxn modelId="{2A276474-1FD1-4E6A-97E6-358C48691C8D}" type="presParOf" srcId="{0B3B6647-DA42-4C29-868F-49D78CAD9FC3}" destId="{5DA17539-2236-445A-9736-A93141893182}" srcOrd="4" destOrd="0" presId="urn:microsoft.com/office/officeart/2018/2/layout/IconVerticalSolidList"/>
    <dgm:cxn modelId="{E3B06698-BFAD-4284-9855-D79255FF6E40}" type="presParOf" srcId="{5DA17539-2236-445A-9736-A93141893182}" destId="{8D53B804-4E8E-405F-AE28-EC877CB610AC}" srcOrd="0" destOrd="0" presId="urn:microsoft.com/office/officeart/2018/2/layout/IconVerticalSolidList"/>
    <dgm:cxn modelId="{9C1031C9-D705-42C8-8F8D-90D84B7F42C5}" type="presParOf" srcId="{5DA17539-2236-445A-9736-A93141893182}" destId="{F8CF00D3-C2DA-4A1A-86E7-F37388364985}" srcOrd="1" destOrd="0" presId="urn:microsoft.com/office/officeart/2018/2/layout/IconVerticalSolidList"/>
    <dgm:cxn modelId="{1A7FFE4D-CA5F-4C2E-925A-9A5A7C7D8BE2}" type="presParOf" srcId="{5DA17539-2236-445A-9736-A93141893182}" destId="{FAA23FC9-5C31-4FBF-8B27-9DF2B9EE95A2}" srcOrd="2" destOrd="0" presId="urn:microsoft.com/office/officeart/2018/2/layout/IconVerticalSolidList"/>
    <dgm:cxn modelId="{947EE9CE-F990-4ED9-B1CA-E2A0DCC9A244}" type="presParOf" srcId="{5DA17539-2236-445A-9736-A93141893182}" destId="{556F8F40-81AC-4F67-AC9C-319457FFF12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554BE2-A9C4-4F7B-A064-81542943147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0A3D69-19E4-4B5B-904E-4A1B807185D2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Guarantees equitable access for every student</a:t>
          </a:r>
          <a:endParaRPr lang="en-US" dirty="0">
            <a:solidFill>
              <a:schemeClr val="tx1"/>
            </a:solidFill>
          </a:endParaRPr>
        </a:p>
      </dgm:t>
    </dgm:pt>
    <dgm:pt modelId="{F611C136-5B01-4974-A86E-6F3B66A25CB8}" type="parTrans" cxnId="{E9B0E6C6-5861-498B-8A8D-B2B129787B3A}">
      <dgm:prSet/>
      <dgm:spPr/>
      <dgm:t>
        <a:bodyPr/>
        <a:lstStyle/>
        <a:p>
          <a:endParaRPr lang="en-US"/>
        </a:p>
      </dgm:t>
    </dgm:pt>
    <dgm:pt modelId="{47EAF248-F9B5-4B7D-BD96-C630D4462E1A}" type="sibTrans" cxnId="{E9B0E6C6-5861-498B-8A8D-B2B129787B3A}">
      <dgm:prSet/>
      <dgm:spPr/>
      <dgm:t>
        <a:bodyPr/>
        <a:lstStyle/>
        <a:p>
          <a:endParaRPr lang="en-US"/>
        </a:p>
      </dgm:t>
    </dgm:pt>
    <dgm:pt modelId="{3B89CCDB-CE0F-4F17-8BAD-2CAB946EEF24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Creates depth, not just exposure</a:t>
          </a:r>
          <a:endParaRPr lang="en-US" dirty="0">
            <a:solidFill>
              <a:schemeClr val="tx1"/>
            </a:solidFill>
          </a:endParaRPr>
        </a:p>
      </dgm:t>
    </dgm:pt>
    <dgm:pt modelId="{F164ECCB-1C5B-48B2-A813-9E7D65CBB9A6}" type="parTrans" cxnId="{5C6484C2-BEA1-49E6-8A4F-91BDC67BE6CD}">
      <dgm:prSet/>
      <dgm:spPr/>
      <dgm:t>
        <a:bodyPr/>
        <a:lstStyle/>
        <a:p>
          <a:endParaRPr lang="en-US"/>
        </a:p>
      </dgm:t>
    </dgm:pt>
    <dgm:pt modelId="{E786D8A4-63A6-46F3-91F9-93AE477D8401}" type="sibTrans" cxnId="{5C6484C2-BEA1-49E6-8A4F-91BDC67BE6CD}">
      <dgm:prSet/>
      <dgm:spPr/>
      <dgm:t>
        <a:bodyPr/>
        <a:lstStyle/>
        <a:p>
          <a:endParaRPr lang="en-US"/>
        </a:p>
      </dgm:t>
    </dgm:pt>
    <dgm:pt modelId="{04F6B834-A693-41C5-A288-9B12E32AC1FB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Aligns with real life decision timing</a:t>
          </a:r>
          <a:endParaRPr lang="en-US" dirty="0">
            <a:solidFill>
              <a:schemeClr val="tx1"/>
            </a:solidFill>
          </a:endParaRPr>
        </a:p>
      </dgm:t>
    </dgm:pt>
    <dgm:pt modelId="{C7FEB48E-433E-46AA-BBCB-F5E289D4ECC8}" type="parTrans" cxnId="{DFA57C35-74F5-443A-B462-DD37E82535AE}">
      <dgm:prSet/>
      <dgm:spPr/>
      <dgm:t>
        <a:bodyPr/>
        <a:lstStyle/>
        <a:p>
          <a:endParaRPr lang="en-US"/>
        </a:p>
      </dgm:t>
    </dgm:pt>
    <dgm:pt modelId="{D2394162-739F-4493-8E68-0B48A64FE621}" type="sibTrans" cxnId="{DFA57C35-74F5-443A-B462-DD37E82535AE}">
      <dgm:prSet/>
      <dgm:spPr/>
      <dgm:t>
        <a:bodyPr/>
        <a:lstStyle/>
        <a:p>
          <a:endParaRPr lang="en-US"/>
        </a:p>
      </dgm:t>
    </dgm:pt>
    <dgm:pt modelId="{B0A4955B-0127-4597-98B1-9ABD119331F0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Easier to measure and improve</a:t>
          </a:r>
          <a:endParaRPr lang="en-US" dirty="0">
            <a:solidFill>
              <a:schemeClr val="tx1"/>
            </a:solidFill>
          </a:endParaRPr>
        </a:p>
      </dgm:t>
    </dgm:pt>
    <dgm:pt modelId="{47D095F0-F175-484C-8CCC-B19371AA3D38}" type="parTrans" cxnId="{7A969118-BA5E-4CE1-8B34-C7ED27AE4073}">
      <dgm:prSet/>
      <dgm:spPr/>
      <dgm:t>
        <a:bodyPr/>
        <a:lstStyle/>
        <a:p>
          <a:endParaRPr lang="en-US"/>
        </a:p>
      </dgm:t>
    </dgm:pt>
    <dgm:pt modelId="{D7544B5F-9DEA-487A-A4BA-924DC41C9CAC}" type="sibTrans" cxnId="{7A969118-BA5E-4CE1-8B34-C7ED27AE4073}">
      <dgm:prSet/>
      <dgm:spPr/>
      <dgm:t>
        <a:bodyPr/>
        <a:lstStyle/>
        <a:p>
          <a:endParaRPr lang="en-US"/>
        </a:p>
      </dgm:t>
    </dgm:pt>
    <dgm:pt modelId="{4C5EB0F6-91B1-48AE-A1BB-5F4926630998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Research proves it is the best model </a:t>
          </a:r>
          <a:r>
            <a:rPr lang="en-US" b="1">
              <a:solidFill>
                <a:schemeClr val="tx1"/>
              </a:solidFill>
            </a:rPr>
            <a:t>and national </a:t>
          </a:r>
          <a:r>
            <a:rPr lang="en-US" b="1" dirty="0">
              <a:solidFill>
                <a:schemeClr val="tx1"/>
              </a:solidFill>
            </a:rPr>
            <a:t>best practice</a:t>
          </a:r>
          <a:endParaRPr lang="en-US" dirty="0">
            <a:solidFill>
              <a:schemeClr val="tx1"/>
            </a:solidFill>
          </a:endParaRPr>
        </a:p>
      </dgm:t>
    </dgm:pt>
    <dgm:pt modelId="{115632D0-AD09-442E-81A4-673B4F73A443}" type="parTrans" cxnId="{AB63C402-0DB2-4D7C-B63F-07539FB4672C}">
      <dgm:prSet/>
      <dgm:spPr/>
      <dgm:t>
        <a:bodyPr/>
        <a:lstStyle/>
        <a:p>
          <a:endParaRPr lang="en-US"/>
        </a:p>
      </dgm:t>
    </dgm:pt>
    <dgm:pt modelId="{3DE30F73-CA9B-4B8A-AC40-49B2A88592A4}" type="sibTrans" cxnId="{AB63C402-0DB2-4D7C-B63F-07539FB4672C}">
      <dgm:prSet/>
      <dgm:spPr/>
      <dgm:t>
        <a:bodyPr/>
        <a:lstStyle/>
        <a:p>
          <a:endParaRPr lang="en-US"/>
        </a:p>
      </dgm:t>
    </dgm:pt>
    <dgm:pt modelId="{06368C49-2A79-42FB-B088-05EBA7DA6A97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Signals importance to students and sets them up for lifelong success</a:t>
          </a:r>
          <a:endParaRPr lang="en-US" dirty="0">
            <a:solidFill>
              <a:schemeClr val="tx1"/>
            </a:solidFill>
          </a:endParaRPr>
        </a:p>
      </dgm:t>
    </dgm:pt>
    <dgm:pt modelId="{6CFCD9C2-E4F5-4F56-9EF2-F33827B8C6C9}" type="parTrans" cxnId="{D9F39821-5EEE-4C4C-89EB-0D8F394E5097}">
      <dgm:prSet/>
      <dgm:spPr/>
      <dgm:t>
        <a:bodyPr/>
        <a:lstStyle/>
        <a:p>
          <a:endParaRPr lang="en-US"/>
        </a:p>
      </dgm:t>
    </dgm:pt>
    <dgm:pt modelId="{7F8D4BC6-9D44-4525-8B08-5461D0FAC0A8}" type="sibTrans" cxnId="{D9F39821-5EEE-4C4C-89EB-0D8F394E5097}">
      <dgm:prSet/>
      <dgm:spPr/>
      <dgm:t>
        <a:bodyPr/>
        <a:lstStyle/>
        <a:p>
          <a:endParaRPr lang="en-US"/>
        </a:p>
      </dgm:t>
    </dgm:pt>
    <dgm:pt modelId="{F9BBD6BF-3C9D-4F3D-B8BD-00DDEF39E827}" type="pres">
      <dgm:prSet presAssocID="{6D554BE2-A9C4-4F7B-A064-815429431470}" presName="diagram" presStyleCnt="0">
        <dgm:presLayoutVars>
          <dgm:dir/>
          <dgm:resizeHandles val="exact"/>
        </dgm:presLayoutVars>
      </dgm:prSet>
      <dgm:spPr/>
    </dgm:pt>
    <dgm:pt modelId="{1935F4DC-3396-4DD7-88A8-1AFD904C919E}" type="pres">
      <dgm:prSet presAssocID="{980A3D69-19E4-4B5B-904E-4A1B807185D2}" presName="node" presStyleLbl="node1" presStyleIdx="0" presStyleCnt="6" custLinFactNeighborX="2104">
        <dgm:presLayoutVars>
          <dgm:bulletEnabled val="1"/>
        </dgm:presLayoutVars>
      </dgm:prSet>
      <dgm:spPr/>
    </dgm:pt>
    <dgm:pt modelId="{68603837-30E7-4939-81DB-5BDF3B4F0DF6}" type="pres">
      <dgm:prSet presAssocID="{47EAF248-F9B5-4B7D-BD96-C630D4462E1A}" presName="sibTrans" presStyleCnt="0"/>
      <dgm:spPr/>
    </dgm:pt>
    <dgm:pt modelId="{19ACEAB8-D084-4561-9601-044AFD5E24E8}" type="pres">
      <dgm:prSet presAssocID="{3B89CCDB-CE0F-4F17-8BAD-2CAB946EEF24}" presName="node" presStyleLbl="node1" presStyleIdx="1" presStyleCnt="6">
        <dgm:presLayoutVars>
          <dgm:bulletEnabled val="1"/>
        </dgm:presLayoutVars>
      </dgm:prSet>
      <dgm:spPr/>
    </dgm:pt>
    <dgm:pt modelId="{6AA9D376-3533-4828-A774-1527F268F362}" type="pres">
      <dgm:prSet presAssocID="{E786D8A4-63A6-46F3-91F9-93AE477D8401}" presName="sibTrans" presStyleCnt="0"/>
      <dgm:spPr/>
    </dgm:pt>
    <dgm:pt modelId="{8B3888CB-162C-40BF-9BF3-9B24E40BEEB6}" type="pres">
      <dgm:prSet presAssocID="{04F6B834-A693-41C5-A288-9B12E32AC1FB}" presName="node" presStyleLbl="node1" presStyleIdx="2" presStyleCnt="6">
        <dgm:presLayoutVars>
          <dgm:bulletEnabled val="1"/>
        </dgm:presLayoutVars>
      </dgm:prSet>
      <dgm:spPr/>
    </dgm:pt>
    <dgm:pt modelId="{273D9311-A143-4F88-AA91-217197796260}" type="pres">
      <dgm:prSet presAssocID="{D2394162-739F-4493-8E68-0B48A64FE621}" presName="sibTrans" presStyleCnt="0"/>
      <dgm:spPr/>
    </dgm:pt>
    <dgm:pt modelId="{123BAB79-6A1B-4EE3-BF52-8C178A50B491}" type="pres">
      <dgm:prSet presAssocID="{B0A4955B-0127-4597-98B1-9ABD119331F0}" presName="node" presStyleLbl="node1" presStyleIdx="3" presStyleCnt="6">
        <dgm:presLayoutVars>
          <dgm:bulletEnabled val="1"/>
        </dgm:presLayoutVars>
      </dgm:prSet>
      <dgm:spPr/>
    </dgm:pt>
    <dgm:pt modelId="{F779FC6B-80F9-4F2C-9610-5416C4DA1EE9}" type="pres">
      <dgm:prSet presAssocID="{D7544B5F-9DEA-487A-A4BA-924DC41C9CAC}" presName="sibTrans" presStyleCnt="0"/>
      <dgm:spPr/>
    </dgm:pt>
    <dgm:pt modelId="{08B93614-BD0D-42DC-AEBD-42569D51A342}" type="pres">
      <dgm:prSet presAssocID="{4C5EB0F6-91B1-48AE-A1BB-5F4926630998}" presName="node" presStyleLbl="node1" presStyleIdx="4" presStyleCnt="6">
        <dgm:presLayoutVars>
          <dgm:bulletEnabled val="1"/>
        </dgm:presLayoutVars>
      </dgm:prSet>
      <dgm:spPr/>
    </dgm:pt>
    <dgm:pt modelId="{A309D27C-6374-494E-883B-FA2B17B85C48}" type="pres">
      <dgm:prSet presAssocID="{3DE30F73-CA9B-4B8A-AC40-49B2A88592A4}" presName="sibTrans" presStyleCnt="0"/>
      <dgm:spPr/>
    </dgm:pt>
    <dgm:pt modelId="{0FBD22DA-3E57-4706-BF21-2734B4F2110C}" type="pres">
      <dgm:prSet presAssocID="{06368C49-2A79-42FB-B088-05EBA7DA6A97}" presName="node" presStyleLbl="node1" presStyleIdx="5" presStyleCnt="6">
        <dgm:presLayoutVars>
          <dgm:bulletEnabled val="1"/>
        </dgm:presLayoutVars>
      </dgm:prSet>
      <dgm:spPr/>
    </dgm:pt>
  </dgm:ptLst>
  <dgm:cxnLst>
    <dgm:cxn modelId="{AB63C402-0DB2-4D7C-B63F-07539FB4672C}" srcId="{6D554BE2-A9C4-4F7B-A064-815429431470}" destId="{4C5EB0F6-91B1-48AE-A1BB-5F4926630998}" srcOrd="4" destOrd="0" parTransId="{115632D0-AD09-442E-81A4-673B4F73A443}" sibTransId="{3DE30F73-CA9B-4B8A-AC40-49B2A88592A4}"/>
    <dgm:cxn modelId="{7A969118-BA5E-4CE1-8B34-C7ED27AE4073}" srcId="{6D554BE2-A9C4-4F7B-A064-815429431470}" destId="{B0A4955B-0127-4597-98B1-9ABD119331F0}" srcOrd="3" destOrd="0" parTransId="{47D095F0-F175-484C-8CCC-B19371AA3D38}" sibTransId="{D7544B5F-9DEA-487A-A4BA-924DC41C9CAC}"/>
    <dgm:cxn modelId="{D9F39821-5EEE-4C4C-89EB-0D8F394E5097}" srcId="{6D554BE2-A9C4-4F7B-A064-815429431470}" destId="{06368C49-2A79-42FB-B088-05EBA7DA6A97}" srcOrd="5" destOrd="0" parTransId="{6CFCD9C2-E4F5-4F56-9EF2-F33827B8C6C9}" sibTransId="{7F8D4BC6-9D44-4525-8B08-5461D0FAC0A8}"/>
    <dgm:cxn modelId="{DDF99926-4CF0-4120-A0AB-B9F4330852A6}" type="presOf" srcId="{06368C49-2A79-42FB-B088-05EBA7DA6A97}" destId="{0FBD22DA-3E57-4706-BF21-2734B4F2110C}" srcOrd="0" destOrd="0" presId="urn:microsoft.com/office/officeart/2005/8/layout/default"/>
    <dgm:cxn modelId="{DFA57C35-74F5-443A-B462-DD37E82535AE}" srcId="{6D554BE2-A9C4-4F7B-A064-815429431470}" destId="{04F6B834-A693-41C5-A288-9B12E32AC1FB}" srcOrd="2" destOrd="0" parTransId="{C7FEB48E-433E-46AA-BBCB-F5E289D4ECC8}" sibTransId="{D2394162-739F-4493-8E68-0B48A64FE621}"/>
    <dgm:cxn modelId="{64DC803F-5302-4794-8438-0D4F2AB92134}" type="presOf" srcId="{980A3D69-19E4-4B5B-904E-4A1B807185D2}" destId="{1935F4DC-3396-4DD7-88A8-1AFD904C919E}" srcOrd="0" destOrd="0" presId="urn:microsoft.com/office/officeart/2005/8/layout/default"/>
    <dgm:cxn modelId="{E931F570-5AC5-40EF-8FBB-A5D328A7A0EB}" type="presOf" srcId="{04F6B834-A693-41C5-A288-9B12E32AC1FB}" destId="{8B3888CB-162C-40BF-9BF3-9B24E40BEEB6}" srcOrd="0" destOrd="0" presId="urn:microsoft.com/office/officeart/2005/8/layout/default"/>
    <dgm:cxn modelId="{C384209E-313E-4CFA-AB22-9A7583444AF9}" type="presOf" srcId="{B0A4955B-0127-4597-98B1-9ABD119331F0}" destId="{123BAB79-6A1B-4EE3-BF52-8C178A50B491}" srcOrd="0" destOrd="0" presId="urn:microsoft.com/office/officeart/2005/8/layout/default"/>
    <dgm:cxn modelId="{5C6484C2-BEA1-49E6-8A4F-91BDC67BE6CD}" srcId="{6D554BE2-A9C4-4F7B-A064-815429431470}" destId="{3B89CCDB-CE0F-4F17-8BAD-2CAB946EEF24}" srcOrd="1" destOrd="0" parTransId="{F164ECCB-1C5B-48B2-A813-9E7D65CBB9A6}" sibTransId="{E786D8A4-63A6-46F3-91F9-93AE477D8401}"/>
    <dgm:cxn modelId="{E9B0E6C6-5861-498B-8A8D-B2B129787B3A}" srcId="{6D554BE2-A9C4-4F7B-A064-815429431470}" destId="{980A3D69-19E4-4B5B-904E-4A1B807185D2}" srcOrd="0" destOrd="0" parTransId="{F611C136-5B01-4974-A86E-6F3B66A25CB8}" sibTransId="{47EAF248-F9B5-4B7D-BD96-C630D4462E1A}"/>
    <dgm:cxn modelId="{EB23A8D2-BE76-4051-8D47-295BC09D6E97}" type="presOf" srcId="{6D554BE2-A9C4-4F7B-A064-815429431470}" destId="{F9BBD6BF-3C9D-4F3D-B8BD-00DDEF39E827}" srcOrd="0" destOrd="0" presId="urn:microsoft.com/office/officeart/2005/8/layout/default"/>
    <dgm:cxn modelId="{342610E5-F75C-4BA8-BB86-8A6989F892DE}" type="presOf" srcId="{3B89CCDB-CE0F-4F17-8BAD-2CAB946EEF24}" destId="{19ACEAB8-D084-4561-9601-044AFD5E24E8}" srcOrd="0" destOrd="0" presId="urn:microsoft.com/office/officeart/2005/8/layout/default"/>
    <dgm:cxn modelId="{8AC851FE-C696-4725-8258-FD01513C9F5F}" type="presOf" srcId="{4C5EB0F6-91B1-48AE-A1BB-5F4926630998}" destId="{08B93614-BD0D-42DC-AEBD-42569D51A342}" srcOrd="0" destOrd="0" presId="urn:microsoft.com/office/officeart/2005/8/layout/default"/>
    <dgm:cxn modelId="{1C67F062-1958-4157-B4B4-705D9617B020}" type="presParOf" srcId="{F9BBD6BF-3C9D-4F3D-B8BD-00DDEF39E827}" destId="{1935F4DC-3396-4DD7-88A8-1AFD904C919E}" srcOrd="0" destOrd="0" presId="urn:microsoft.com/office/officeart/2005/8/layout/default"/>
    <dgm:cxn modelId="{28405BF0-EBBF-4D93-9D9A-2214E105D0AC}" type="presParOf" srcId="{F9BBD6BF-3C9D-4F3D-B8BD-00DDEF39E827}" destId="{68603837-30E7-4939-81DB-5BDF3B4F0DF6}" srcOrd="1" destOrd="0" presId="urn:microsoft.com/office/officeart/2005/8/layout/default"/>
    <dgm:cxn modelId="{CDCFAF2C-2190-446C-82F5-2CBB86F762E4}" type="presParOf" srcId="{F9BBD6BF-3C9D-4F3D-B8BD-00DDEF39E827}" destId="{19ACEAB8-D084-4561-9601-044AFD5E24E8}" srcOrd="2" destOrd="0" presId="urn:microsoft.com/office/officeart/2005/8/layout/default"/>
    <dgm:cxn modelId="{0C111E7A-7D87-45E4-9972-B3BB3CB44ABD}" type="presParOf" srcId="{F9BBD6BF-3C9D-4F3D-B8BD-00DDEF39E827}" destId="{6AA9D376-3533-4828-A774-1527F268F362}" srcOrd="3" destOrd="0" presId="urn:microsoft.com/office/officeart/2005/8/layout/default"/>
    <dgm:cxn modelId="{BF6735BD-270F-40E9-8D2E-BD0751882722}" type="presParOf" srcId="{F9BBD6BF-3C9D-4F3D-B8BD-00DDEF39E827}" destId="{8B3888CB-162C-40BF-9BF3-9B24E40BEEB6}" srcOrd="4" destOrd="0" presId="urn:microsoft.com/office/officeart/2005/8/layout/default"/>
    <dgm:cxn modelId="{532902D3-493A-46C1-98AA-401A964B8171}" type="presParOf" srcId="{F9BBD6BF-3C9D-4F3D-B8BD-00DDEF39E827}" destId="{273D9311-A143-4F88-AA91-217197796260}" srcOrd="5" destOrd="0" presId="urn:microsoft.com/office/officeart/2005/8/layout/default"/>
    <dgm:cxn modelId="{B760CEE7-15A1-4C08-BA78-A4DD92A3EDE7}" type="presParOf" srcId="{F9BBD6BF-3C9D-4F3D-B8BD-00DDEF39E827}" destId="{123BAB79-6A1B-4EE3-BF52-8C178A50B491}" srcOrd="6" destOrd="0" presId="urn:microsoft.com/office/officeart/2005/8/layout/default"/>
    <dgm:cxn modelId="{4F38E7FE-BC18-4CAA-B476-E6AC2E761C7D}" type="presParOf" srcId="{F9BBD6BF-3C9D-4F3D-B8BD-00DDEF39E827}" destId="{F779FC6B-80F9-4F2C-9610-5416C4DA1EE9}" srcOrd="7" destOrd="0" presId="urn:microsoft.com/office/officeart/2005/8/layout/default"/>
    <dgm:cxn modelId="{98B9DC6A-BFA3-45FA-A5D2-21C035C27DBC}" type="presParOf" srcId="{F9BBD6BF-3C9D-4F3D-B8BD-00DDEF39E827}" destId="{08B93614-BD0D-42DC-AEBD-42569D51A342}" srcOrd="8" destOrd="0" presId="urn:microsoft.com/office/officeart/2005/8/layout/default"/>
    <dgm:cxn modelId="{19FA4AE0-7772-42D2-B771-BF9105986880}" type="presParOf" srcId="{F9BBD6BF-3C9D-4F3D-B8BD-00DDEF39E827}" destId="{A309D27C-6374-494E-883B-FA2B17B85C48}" srcOrd="9" destOrd="0" presId="urn:microsoft.com/office/officeart/2005/8/layout/default"/>
    <dgm:cxn modelId="{3A16BB11-8460-4769-91B4-1931CF8B1DAE}" type="presParOf" srcId="{F9BBD6BF-3C9D-4F3D-B8BD-00DDEF39E827}" destId="{0FBD22DA-3E57-4706-BF21-2734B4F2110C}" srcOrd="10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554BE2-A9C4-4F7B-A064-815429431470}" type="doc">
      <dgm:prSet loTypeId="urn:microsoft.com/office/officeart/2008/layout/LinedList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80A3D69-19E4-4B5B-904E-4A1B807185D2}">
      <dgm:prSet/>
      <dgm:spPr/>
      <dgm:t>
        <a:bodyPr/>
        <a:lstStyle/>
        <a:p>
          <a:r>
            <a:rPr lang="en-US" b="1" dirty="0"/>
            <a:t>Guarantees equitable access for every student</a:t>
          </a:r>
          <a:endParaRPr lang="en-US" dirty="0"/>
        </a:p>
      </dgm:t>
    </dgm:pt>
    <dgm:pt modelId="{F611C136-5B01-4974-A86E-6F3B66A25CB8}" type="parTrans" cxnId="{E9B0E6C6-5861-498B-8A8D-B2B129787B3A}">
      <dgm:prSet/>
      <dgm:spPr/>
      <dgm:t>
        <a:bodyPr/>
        <a:lstStyle/>
        <a:p>
          <a:endParaRPr lang="en-US"/>
        </a:p>
      </dgm:t>
    </dgm:pt>
    <dgm:pt modelId="{47EAF248-F9B5-4B7D-BD96-C630D4462E1A}" type="sibTrans" cxnId="{E9B0E6C6-5861-498B-8A8D-B2B129787B3A}">
      <dgm:prSet/>
      <dgm:spPr/>
      <dgm:t>
        <a:bodyPr/>
        <a:lstStyle/>
        <a:p>
          <a:endParaRPr lang="en-US"/>
        </a:p>
      </dgm:t>
    </dgm:pt>
    <dgm:pt modelId="{3B89CCDB-CE0F-4F17-8BAD-2CAB946EEF24}">
      <dgm:prSet/>
      <dgm:spPr/>
      <dgm:t>
        <a:bodyPr/>
        <a:lstStyle/>
        <a:p>
          <a:r>
            <a:rPr lang="en-US" b="1"/>
            <a:t>Creates depth, not just exposure</a:t>
          </a:r>
          <a:endParaRPr lang="en-US"/>
        </a:p>
      </dgm:t>
    </dgm:pt>
    <dgm:pt modelId="{F164ECCB-1C5B-48B2-A813-9E7D65CBB9A6}" type="parTrans" cxnId="{5C6484C2-BEA1-49E6-8A4F-91BDC67BE6CD}">
      <dgm:prSet/>
      <dgm:spPr/>
      <dgm:t>
        <a:bodyPr/>
        <a:lstStyle/>
        <a:p>
          <a:endParaRPr lang="en-US"/>
        </a:p>
      </dgm:t>
    </dgm:pt>
    <dgm:pt modelId="{E786D8A4-63A6-46F3-91F9-93AE477D8401}" type="sibTrans" cxnId="{5C6484C2-BEA1-49E6-8A4F-91BDC67BE6CD}">
      <dgm:prSet/>
      <dgm:spPr/>
      <dgm:t>
        <a:bodyPr/>
        <a:lstStyle/>
        <a:p>
          <a:endParaRPr lang="en-US"/>
        </a:p>
      </dgm:t>
    </dgm:pt>
    <dgm:pt modelId="{04F6B834-A693-41C5-A288-9B12E32AC1FB}">
      <dgm:prSet/>
      <dgm:spPr/>
      <dgm:t>
        <a:bodyPr/>
        <a:lstStyle/>
        <a:p>
          <a:r>
            <a:rPr lang="en-US" b="1"/>
            <a:t>Aligns with real life decision timing</a:t>
          </a:r>
          <a:endParaRPr lang="en-US"/>
        </a:p>
      </dgm:t>
    </dgm:pt>
    <dgm:pt modelId="{C7FEB48E-433E-46AA-BBCB-F5E289D4ECC8}" type="parTrans" cxnId="{DFA57C35-74F5-443A-B462-DD37E82535AE}">
      <dgm:prSet/>
      <dgm:spPr/>
      <dgm:t>
        <a:bodyPr/>
        <a:lstStyle/>
        <a:p>
          <a:endParaRPr lang="en-US"/>
        </a:p>
      </dgm:t>
    </dgm:pt>
    <dgm:pt modelId="{D2394162-739F-4493-8E68-0B48A64FE621}" type="sibTrans" cxnId="{DFA57C35-74F5-443A-B462-DD37E82535AE}">
      <dgm:prSet/>
      <dgm:spPr/>
      <dgm:t>
        <a:bodyPr/>
        <a:lstStyle/>
        <a:p>
          <a:endParaRPr lang="en-US"/>
        </a:p>
      </dgm:t>
    </dgm:pt>
    <dgm:pt modelId="{B0A4955B-0127-4597-98B1-9ABD119331F0}">
      <dgm:prSet/>
      <dgm:spPr/>
      <dgm:t>
        <a:bodyPr/>
        <a:lstStyle/>
        <a:p>
          <a:r>
            <a:rPr lang="en-US" b="1"/>
            <a:t>Easier to measure and improve</a:t>
          </a:r>
          <a:endParaRPr lang="en-US"/>
        </a:p>
      </dgm:t>
    </dgm:pt>
    <dgm:pt modelId="{47D095F0-F175-484C-8CCC-B19371AA3D38}" type="parTrans" cxnId="{7A969118-BA5E-4CE1-8B34-C7ED27AE4073}">
      <dgm:prSet/>
      <dgm:spPr/>
      <dgm:t>
        <a:bodyPr/>
        <a:lstStyle/>
        <a:p>
          <a:endParaRPr lang="en-US"/>
        </a:p>
      </dgm:t>
    </dgm:pt>
    <dgm:pt modelId="{D7544B5F-9DEA-487A-A4BA-924DC41C9CAC}" type="sibTrans" cxnId="{7A969118-BA5E-4CE1-8B34-C7ED27AE4073}">
      <dgm:prSet/>
      <dgm:spPr/>
      <dgm:t>
        <a:bodyPr/>
        <a:lstStyle/>
        <a:p>
          <a:endParaRPr lang="en-US"/>
        </a:p>
      </dgm:t>
    </dgm:pt>
    <dgm:pt modelId="{4C5EB0F6-91B1-48AE-A1BB-5F4926630998}">
      <dgm:prSet/>
      <dgm:spPr/>
      <dgm:t>
        <a:bodyPr/>
        <a:lstStyle/>
        <a:p>
          <a:r>
            <a:rPr lang="en-US" b="1" dirty="0"/>
            <a:t>Research proves it is the best model and national best practice</a:t>
          </a:r>
          <a:endParaRPr lang="en-US" dirty="0"/>
        </a:p>
      </dgm:t>
    </dgm:pt>
    <dgm:pt modelId="{115632D0-AD09-442E-81A4-673B4F73A443}" type="parTrans" cxnId="{AB63C402-0DB2-4D7C-B63F-07539FB4672C}">
      <dgm:prSet/>
      <dgm:spPr/>
      <dgm:t>
        <a:bodyPr/>
        <a:lstStyle/>
        <a:p>
          <a:endParaRPr lang="en-US"/>
        </a:p>
      </dgm:t>
    </dgm:pt>
    <dgm:pt modelId="{3DE30F73-CA9B-4B8A-AC40-49B2A88592A4}" type="sibTrans" cxnId="{AB63C402-0DB2-4D7C-B63F-07539FB4672C}">
      <dgm:prSet/>
      <dgm:spPr/>
      <dgm:t>
        <a:bodyPr/>
        <a:lstStyle/>
        <a:p>
          <a:endParaRPr lang="en-US"/>
        </a:p>
      </dgm:t>
    </dgm:pt>
    <dgm:pt modelId="{06368C49-2A79-42FB-B088-05EBA7DA6A97}">
      <dgm:prSet/>
      <dgm:spPr/>
      <dgm:t>
        <a:bodyPr/>
        <a:lstStyle/>
        <a:p>
          <a:r>
            <a:rPr lang="en-US" b="1"/>
            <a:t>Signals importance to students and sets them up for lifelong success</a:t>
          </a:r>
          <a:endParaRPr lang="en-US"/>
        </a:p>
      </dgm:t>
    </dgm:pt>
    <dgm:pt modelId="{6CFCD9C2-E4F5-4F56-9EF2-F33827B8C6C9}" type="parTrans" cxnId="{D9F39821-5EEE-4C4C-89EB-0D8F394E5097}">
      <dgm:prSet/>
      <dgm:spPr/>
      <dgm:t>
        <a:bodyPr/>
        <a:lstStyle/>
        <a:p>
          <a:endParaRPr lang="en-US"/>
        </a:p>
      </dgm:t>
    </dgm:pt>
    <dgm:pt modelId="{7F8D4BC6-9D44-4525-8B08-5461D0FAC0A8}" type="sibTrans" cxnId="{D9F39821-5EEE-4C4C-89EB-0D8F394E5097}">
      <dgm:prSet/>
      <dgm:spPr/>
      <dgm:t>
        <a:bodyPr/>
        <a:lstStyle/>
        <a:p>
          <a:endParaRPr lang="en-US"/>
        </a:p>
      </dgm:t>
    </dgm:pt>
    <dgm:pt modelId="{B2C692BD-6AC6-634E-B15A-D1F96E8BF1E0}" type="pres">
      <dgm:prSet presAssocID="{6D554BE2-A9C4-4F7B-A064-815429431470}" presName="vert0" presStyleCnt="0">
        <dgm:presLayoutVars>
          <dgm:dir/>
          <dgm:animOne val="branch"/>
          <dgm:animLvl val="lvl"/>
        </dgm:presLayoutVars>
      </dgm:prSet>
      <dgm:spPr/>
    </dgm:pt>
    <dgm:pt modelId="{3E2788FA-599C-E743-862A-37FAC5A7DCB7}" type="pres">
      <dgm:prSet presAssocID="{980A3D69-19E4-4B5B-904E-4A1B807185D2}" presName="thickLine" presStyleLbl="alignNode1" presStyleIdx="0" presStyleCnt="6"/>
      <dgm:spPr/>
    </dgm:pt>
    <dgm:pt modelId="{C549E659-584F-DF43-9E86-8E487DEB4FA8}" type="pres">
      <dgm:prSet presAssocID="{980A3D69-19E4-4B5B-904E-4A1B807185D2}" presName="horz1" presStyleCnt="0"/>
      <dgm:spPr/>
    </dgm:pt>
    <dgm:pt modelId="{B7ACC650-2C03-1446-AC34-334ED907E6B6}" type="pres">
      <dgm:prSet presAssocID="{980A3D69-19E4-4B5B-904E-4A1B807185D2}" presName="tx1" presStyleLbl="revTx" presStyleIdx="0" presStyleCnt="6"/>
      <dgm:spPr/>
    </dgm:pt>
    <dgm:pt modelId="{14220737-1ECB-0745-87B0-5E17D6105C10}" type="pres">
      <dgm:prSet presAssocID="{980A3D69-19E4-4B5B-904E-4A1B807185D2}" presName="vert1" presStyleCnt="0"/>
      <dgm:spPr/>
    </dgm:pt>
    <dgm:pt modelId="{C40471AC-5F5E-DD41-B9F8-E3A9EDDEBF78}" type="pres">
      <dgm:prSet presAssocID="{3B89CCDB-CE0F-4F17-8BAD-2CAB946EEF24}" presName="thickLine" presStyleLbl="alignNode1" presStyleIdx="1" presStyleCnt="6"/>
      <dgm:spPr/>
    </dgm:pt>
    <dgm:pt modelId="{CA6634F9-BCC9-7D49-BFA5-4EF55944180F}" type="pres">
      <dgm:prSet presAssocID="{3B89CCDB-CE0F-4F17-8BAD-2CAB946EEF24}" presName="horz1" presStyleCnt="0"/>
      <dgm:spPr/>
    </dgm:pt>
    <dgm:pt modelId="{49B64716-7F6F-C74D-B678-2531CB4BDE4A}" type="pres">
      <dgm:prSet presAssocID="{3B89CCDB-CE0F-4F17-8BAD-2CAB946EEF24}" presName="tx1" presStyleLbl="revTx" presStyleIdx="1" presStyleCnt="6"/>
      <dgm:spPr/>
    </dgm:pt>
    <dgm:pt modelId="{3E5D9432-F451-3044-98A4-8D0013E50247}" type="pres">
      <dgm:prSet presAssocID="{3B89CCDB-CE0F-4F17-8BAD-2CAB946EEF24}" presName="vert1" presStyleCnt="0"/>
      <dgm:spPr/>
    </dgm:pt>
    <dgm:pt modelId="{62E7E6F3-63AB-4540-80F0-204D11868F3C}" type="pres">
      <dgm:prSet presAssocID="{04F6B834-A693-41C5-A288-9B12E32AC1FB}" presName="thickLine" presStyleLbl="alignNode1" presStyleIdx="2" presStyleCnt="6"/>
      <dgm:spPr/>
    </dgm:pt>
    <dgm:pt modelId="{6D2C770F-97E8-6147-9903-0B8C269155D0}" type="pres">
      <dgm:prSet presAssocID="{04F6B834-A693-41C5-A288-9B12E32AC1FB}" presName="horz1" presStyleCnt="0"/>
      <dgm:spPr/>
    </dgm:pt>
    <dgm:pt modelId="{992B0C46-E728-BC4B-B260-4D65B8D8269B}" type="pres">
      <dgm:prSet presAssocID="{04F6B834-A693-41C5-A288-9B12E32AC1FB}" presName="tx1" presStyleLbl="revTx" presStyleIdx="2" presStyleCnt="6"/>
      <dgm:spPr/>
    </dgm:pt>
    <dgm:pt modelId="{2CD0F1F9-DA7F-3448-BF67-778BBEC82080}" type="pres">
      <dgm:prSet presAssocID="{04F6B834-A693-41C5-A288-9B12E32AC1FB}" presName="vert1" presStyleCnt="0"/>
      <dgm:spPr/>
    </dgm:pt>
    <dgm:pt modelId="{4163F3C2-0CE9-4E42-BEFB-8AF5F877BC3B}" type="pres">
      <dgm:prSet presAssocID="{B0A4955B-0127-4597-98B1-9ABD119331F0}" presName="thickLine" presStyleLbl="alignNode1" presStyleIdx="3" presStyleCnt="6"/>
      <dgm:spPr/>
    </dgm:pt>
    <dgm:pt modelId="{299EA3F6-5747-444B-866C-2A756EB4C539}" type="pres">
      <dgm:prSet presAssocID="{B0A4955B-0127-4597-98B1-9ABD119331F0}" presName="horz1" presStyleCnt="0"/>
      <dgm:spPr/>
    </dgm:pt>
    <dgm:pt modelId="{D7BC32AA-4153-564D-9F58-F450C555AE66}" type="pres">
      <dgm:prSet presAssocID="{B0A4955B-0127-4597-98B1-9ABD119331F0}" presName="tx1" presStyleLbl="revTx" presStyleIdx="3" presStyleCnt="6"/>
      <dgm:spPr/>
    </dgm:pt>
    <dgm:pt modelId="{90C7B69D-B5EC-494E-9977-98DCD56AA11E}" type="pres">
      <dgm:prSet presAssocID="{B0A4955B-0127-4597-98B1-9ABD119331F0}" presName="vert1" presStyleCnt="0"/>
      <dgm:spPr/>
    </dgm:pt>
    <dgm:pt modelId="{27684E13-3CF3-D04D-959F-741BF3D273BF}" type="pres">
      <dgm:prSet presAssocID="{4C5EB0F6-91B1-48AE-A1BB-5F4926630998}" presName="thickLine" presStyleLbl="alignNode1" presStyleIdx="4" presStyleCnt="6"/>
      <dgm:spPr/>
    </dgm:pt>
    <dgm:pt modelId="{0F75FA36-DEC4-6945-BCB7-FA5DCBAB8E35}" type="pres">
      <dgm:prSet presAssocID="{4C5EB0F6-91B1-48AE-A1BB-5F4926630998}" presName="horz1" presStyleCnt="0"/>
      <dgm:spPr/>
    </dgm:pt>
    <dgm:pt modelId="{02775772-0D24-1F47-BD45-2DA528710E70}" type="pres">
      <dgm:prSet presAssocID="{4C5EB0F6-91B1-48AE-A1BB-5F4926630998}" presName="tx1" presStyleLbl="revTx" presStyleIdx="4" presStyleCnt="6"/>
      <dgm:spPr/>
    </dgm:pt>
    <dgm:pt modelId="{3D7B2FFD-4AEC-8C4F-BADF-7AE6F83BF8B6}" type="pres">
      <dgm:prSet presAssocID="{4C5EB0F6-91B1-48AE-A1BB-5F4926630998}" presName="vert1" presStyleCnt="0"/>
      <dgm:spPr/>
    </dgm:pt>
    <dgm:pt modelId="{55FA4391-1B0E-B343-ADCF-12824104327B}" type="pres">
      <dgm:prSet presAssocID="{06368C49-2A79-42FB-B088-05EBA7DA6A97}" presName="thickLine" presStyleLbl="alignNode1" presStyleIdx="5" presStyleCnt="6"/>
      <dgm:spPr/>
    </dgm:pt>
    <dgm:pt modelId="{9C3DC361-A599-8C4C-803E-C5D642CC4556}" type="pres">
      <dgm:prSet presAssocID="{06368C49-2A79-42FB-B088-05EBA7DA6A97}" presName="horz1" presStyleCnt="0"/>
      <dgm:spPr/>
    </dgm:pt>
    <dgm:pt modelId="{3649C6AD-ED74-4645-AC88-1D0C334B4B3D}" type="pres">
      <dgm:prSet presAssocID="{06368C49-2A79-42FB-B088-05EBA7DA6A97}" presName="tx1" presStyleLbl="revTx" presStyleIdx="5" presStyleCnt="6"/>
      <dgm:spPr/>
    </dgm:pt>
    <dgm:pt modelId="{FE4FB23E-318D-784D-A576-C253559B03E0}" type="pres">
      <dgm:prSet presAssocID="{06368C49-2A79-42FB-B088-05EBA7DA6A97}" presName="vert1" presStyleCnt="0"/>
      <dgm:spPr/>
    </dgm:pt>
  </dgm:ptLst>
  <dgm:cxnLst>
    <dgm:cxn modelId="{AB63C402-0DB2-4D7C-B63F-07539FB4672C}" srcId="{6D554BE2-A9C4-4F7B-A064-815429431470}" destId="{4C5EB0F6-91B1-48AE-A1BB-5F4926630998}" srcOrd="4" destOrd="0" parTransId="{115632D0-AD09-442E-81A4-673B4F73A443}" sibTransId="{3DE30F73-CA9B-4B8A-AC40-49B2A88592A4}"/>
    <dgm:cxn modelId="{7A969118-BA5E-4CE1-8B34-C7ED27AE4073}" srcId="{6D554BE2-A9C4-4F7B-A064-815429431470}" destId="{B0A4955B-0127-4597-98B1-9ABD119331F0}" srcOrd="3" destOrd="0" parTransId="{47D095F0-F175-484C-8CCC-B19371AA3D38}" sibTransId="{D7544B5F-9DEA-487A-A4BA-924DC41C9CAC}"/>
    <dgm:cxn modelId="{D9F39821-5EEE-4C4C-89EB-0D8F394E5097}" srcId="{6D554BE2-A9C4-4F7B-A064-815429431470}" destId="{06368C49-2A79-42FB-B088-05EBA7DA6A97}" srcOrd="5" destOrd="0" parTransId="{6CFCD9C2-E4F5-4F56-9EF2-F33827B8C6C9}" sibTransId="{7F8D4BC6-9D44-4525-8B08-5461D0FAC0A8}"/>
    <dgm:cxn modelId="{3D88E021-A95F-A74F-B9A5-EE3C450E4121}" type="presOf" srcId="{980A3D69-19E4-4B5B-904E-4A1B807185D2}" destId="{B7ACC650-2C03-1446-AC34-334ED907E6B6}" srcOrd="0" destOrd="0" presId="urn:microsoft.com/office/officeart/2008/layout/LinedList"/>
    <dgm:cxn modelId="{04CB5829-325A-2F47-B6F1-A0C1FBDBE04B}" type="presOf" srcId="{06368C49-2A79-42FB-B088-05EBA7DA6A97}" destId="{3649C6AD-ED74-4645-AC88-1D0C334B4B3D}" srcOrd="0" destOrd="0" presId="urn:microsoft.com/office/officeart/2008/layout/LinedList"/>
    <dgm:cxn modelId="{DFA57C35-74F5-443A-B462-DD37E82535AE}" srcId="{6D554BE2-A9C4-4F7B-A064-815429431470}" destId="{04F6B834-A693-41C5-A288-9B12E32AC1FB}" srcOrd="2" destOrd="0" parTransId="{C7FEB48E-433E-46AA-BBCB-F5E289D4ECC8}" sibTransId="{D2394162-739F-4493-8E68-0B48A64FE621}"/>
    <dgm:cxn modelId="{37277F35-A86B-8C4A-8E7B-E5C6CF92827A}" type="presOf" srcId="{4C5EB0F6-91B1-48AE-A1BB-5F4926630998}" destId="{02775772-0D24-1F47-BD45-2DA528710E70}" srcOrd="0" destOrd="0" presId="urn:microsoft.com/office/officeart/2008/layout/LinedList"/>
    <dgm:cxn modelId="{831D895C-1A69-1D4E-BF66-8EF7911EB4FA}" type="presOf" srcId="{04F6B834-A693-41C5-A288-9B12E32AC1FB}" destId="{992B0C46-E728-BC4B-B260-4D65B8D8269B}" srcOrd="0" destOrd="0" presId="urn:microsoft.com/office/officeart/2008/layout/LinedList"/>
    <dgm:cxn modelId="{56ACA2AF-EA22-984E-AE23-6AFBFFD6A45E}" type="presOf" srcId="{3B89CCDB-CE0F-4F17-8BAD-2CAB946EEF24}" destId="{49B64716-7F6F-C74D-B678-2531CB4BDE4A}" srcOrd="0" destOrd="0" presId="urn:microsoft.com/office/officeart/2008/layout/LinedList"/>
    <dgm:cxn modelId="{691985B4-9A2F-4C47-B5E5-41051CB60E55}" type="presOf" srcId="{B0A4955B-0127-4597-98B1-9ABD119331F0}" destId="{D7BC32AA-4153-564D-9F58-F450C555AE66}" srcOrd="0" destOrd="0" presId="urn:microsoft.com/office/officeart/2008/layout/LinedList"/>
    <dgm:cxn modelId="{5C6484C2-BEA1-49E6-8A4F-91BDC67BE6CD}" srcId="{6D554BE2-A9C4-4F7B-A064-815429431470}" destId="{3B89CCDB-CE0F-4F17-8BAD-2CAB946EEF24}" srcOrd="1" destOrd="0" parTransId="{F164ECCB-1C5B-48B2-A813-9E7D65CBB9A6}" sibTransId="{E786D8A4-63A6-46F3-91F9-93AE477D8401}"/>
    <dgm:cxn modelId="{E9B0E6C6-5861-498B-8A8D-B2B129787B3A}" srcId="{6D554BE2-A9C4-4F7B-A064-815429431470}" destId="{980A3D69-19E4-4B5B-904E-4A1B807185D2}" srcOrd="0" destOrd="0" parTransId="{F611C136-5B01-4974-A86E-6F3B66A25CB8}" sibTransId="{47EAF248-F9B5-4B7D-BD96-C630D4462E1A}"/>
    <dgm:cxn modelId="{03B49EEC-C94B-F44A-8C8E-847DB8BBBCFA}" type="presOf" srcId="{6D554BE2-A9C4-4F7B-A064-815429431470}" destId="{B2C692BD-6AC6-634E-B15A-D1F96E8BF1E0}" srcOrd="0" destOrd="0" presId="urn:microsoft.com/office/officeart/2008/layout/LinedList"/>
    <dgm:cxn modelId="{754C260A-195C-BB42-9B0E-45DF8651A64A}" type="presParOf" srcId="{B2C692BD-6AC6-634E-B15A-D1F96E8BF1E0}" destId="{3E2788FA-599C-E743-862A-37FAC5A7DCB7}" srcOrd="0" destOrd="0" presId="urn:microsoft.com/office/officeart/2008/layout/LinedList"/>
    <dgm:cxn modelId="{2A1A56CC-6A34-BC42-AD70-63A0FAEC49CE}" type="presParOf" srcId="{B2C692BD-6AC6-634E-B15A-D1F96E8BF1E0}" destId="{C549E659-584F-DF43-9E86-8E487DEB4FA8}" srcOrd="1" destOrd="0" presId="urn:microsoft.com/office/officeart/2008/layout/LinedList"/>
    <dgm:cxn modelId="{F68074EE-A7A4-3146-B6FC-BE2BB2B17542}" type="presParOf" srcId="{C549E659-584F-DF43-9E86-8E487DEB4FA8}" destId="{B7ACC650-2C03-1446-AC34-334ED907E6B6}" srcOrd="0" destOrd="0" presId="urn:microsoft.com/office/officeart/2008/layout/LinedList"/>
    <dgm:cxn modelId="{5CA3C716-44C2-D54A-BF75-D770A131270F}" type="presParOf" srcId="{C549E659-584F-DF43-9E86-8E487DEB4FA8}" destId="{14220737-1ECB-0745-87B0-5E17D6105C10}" srcOrd="1" destOrd="0" presId="urn:microsoft.com/office/officeart/2008/layout/LinedList"/>
    <dgm:cxn modelId="{6AC387C2-EA26-1948-8E25-7CAE3F129197}" type="presParOf" srcId="{B2C692BD-6AC6-634E-B15A-D1F96E8BF1E0}" destId="{C40471AC-5F5E-DD41-B9F8-E3A9EDDEBF78}" srcOrd="2" destOrd="0" presId="urn:microsoft.com/office/officeart/2008/layout/LinedList"/>
    <dgm:cxn modelId="{48AE4740-2684-864A-980D-9FFBBABC164A}" type="presParOf" srcId="{B2C692BD-6AC6-634E-B15A-D1F96E8BF1E0}" destId="{CA6634F9-BCC9-7D49-BFA5-4EF55944180F}" srcOrd="3" destOrd="0" presId="urn:microsoft.com/office/officeart/2008/layout/LinedList"/>
    <dgm:cxn modelId="{CE83F0B2-1AFF-2645-BB6C-18355AE0F27D}" type="presParOf" srcId="{CA6634F9-BCC9-7D49-BFA5-4EF55944180F}" destId="{49B64716-7F6F-C74D-B678-2531CB4BDE4A}" srcOrd="0" destOrd="0" presId="urn:microsoft.com/office/officeart/2008/layout/LinedList"/>
    <dgm:cxn modelId="{0AC41AAE-23CC-8E4A-9F3D-BCF4E0DA7FA4}" type="presParOf" srcId="{CA6634F9-BCC9-7D49-BFA5-4EF55944180F}" destId="{3E5D9432-F451-3044-98A4-8D0013E50247}" srcOrd="1" destOrd="0" presId="urn:microsoft.com/office/officeart/2008/layout/LinedList"/>
    <dgm:cxn modelId="{1E2D02CC-D046-7F48-AB40-40D6B9BE54B1}" type="presParOf" srcId="{B2C692BD-6AC6-634E-B15A-D1F96E8BF1E0}" destId="{62E7E6F3-63AB-4540-80F0-204D11868F3C}" srcOrd="4" destOrd="0" presId="urn:microsoft.com/office/officeart/2008/layout/LinedList"/>
    <dgm:cxn modelId="{6F70EE06-A63F-2547-B85D-1E269A8AC727}" type="presParOf" srcId="{B2C692BD-6AC6-634E-B15A-D1F96E8BF1E0}" destId="{6D2C770F-97E8-6147-9903-0B8C269155D0}" srcOrd="5" destOrd="0" presId="urn:microsoft.com/office/officeart/2008/layout/LinedList"/>
    <dgm:cxn modelId="{878C7CF6-F93C-0446-9C0F-92702C37375B}" type="presParOf" srcId="{6D2C770F-97E8-6147-9903-0B8C269155D0}" destId="{992B0C46-E728-BC4B-B260-4D65B8D8269B}" srcOrd="0" destOrd="0" presId="urn:microsoft.com/office/officeart/2008/layout/LinedList"/>
    <dgm:cxn modelId="{7C57C7B7-4763-B945-A1D5-F3250AE7B649}" type="presParOf" srcId="{6D2C770F-97E8-6147-9903-0B8C269155D0}" destId="{2CD0F1F9-DA7F-3448-BF67-778BBEC82080}" srcOrd="1" destOrd="0" presId="urn:microsoft.com/office/officeart/2008/layout/LinedList"/>
    <dgm:cxn modelId="{6F753149-A27B-0140-A59C-E89417623D14}" type="presParOf" srcId="{B2C692BD-6AC6-634E-B15A-D1F96E8BF1E0}" destId="{4163F3C2-0CE9-4E42-BEFB-8AF5F877BC3B}" srcOrd="6" destOrd="0" presId="urn:microsoft.com/office/officeart/2008/layout/LinedList"/>
    <dgm:cxn modelId="{A755ADAB-8C94-B54B-840A-EAE6B4B57E01}" type="presParOf" srcId="{B2C692BD-6AC6-634E-B15A-D1F96E8BF1E0}" destId="{299EA3F6-5747-444B-866C-2A756EB4C539}" srcOrd="7" destOrd="0" presId="urn:microsoft.com/office/officeart/2008/layout/LinedList"/>
    <dgm:cxn modelId="{EB0E3B48-7997-D947-B569-D43D264E41B7}" type="presParOf" srcId="{299EA3F6-5747-444B-866C-2A756EB4C539}" destId="{D7BC32AA-4153-564D-9F58-F450C555AE66}" srcOrd="0" destOrd="0" presId="urn:microsoft.com/office/officeart/2008/layout/LinedList"/>
    <dgm:cxn modelId="{B75A21B1-CECE-4943-AB98-1C038F42D560}" type="presParOf" srcId="{299EA3F6-5747-444B-866C-2A756EB4C539}" destId="{90C7B69D-B5EC-494E-9977-98DCD56AA11E}" srcOrd="1" destOrd="0" presId="urn:microsoft.com/office/officeart/2008/layout/LinedList"/>
    <dgm:cxn modelId="{32F6CDF7-A9D8-6147-9EC5-E76931B93D3A}" type="presParOf" srcId="{B2C692BD-6AC6-634E-B15A-D1F96E8BF1E0}" destId="{27684E13-3CF3-D04D-959F-741BF3D273BF}" srcOrd="8" destOrd="0" presId="urn:microsoft.com/office/officeart/2008/layout/LinedList"/>
    <dgm:cxn modelId="{886D2AC5-AF11-4149-A58D-3A249DAA059F}" type="presParOf" srcId="{B2C692BD-6AC6-634E-B15A-D1F96E8BF1E0}" destId="{0F75FA36-DEC4-6945-BCB7-FA5DCBAB8E35}" srcOrd="9" destOrd="0" presId="urn:microsoft.com/office/officeart/2008/layout/LinedList"/>
    <dgm:cxn modelId="{1D81A8F8-3357-0A4A-A70A-DFF4DC036963}" type="presParOf" srcId="{0F75FA36-DEC4-6945-BCB7-FA5DCBAB8E35}" destId="{02775772-0D24-1F47-BD45-2DA528710E70}" srcOrd="0" destOrd="0" presId="urn:microsoft.com/office/officeart/2008/layout/LinedList"/>
    <dgm:cxn modelId="{19FB8F82-DF9A-C64C-83A8-97D55DE0BE07}" type="presParOf" srcId="{0F75FA36-DEC4-6945-BCB7-FA5DCBAB8E35}" destId="{3D7B2FFD-4AEC-8C4F-BADF-7AE6F83BF8B6}" srcOrd="1" destOrd="0" presId="urn:microsoft.com/office/officeart/2008/layout/LinedList"/>
    <dgm:cxn modelId="{CB726F3C-1722-984A-96D7-0F02F1A311F3}" type="presParOf" srcId="{B2C692BD-6AC6-634E-B15A-D1F96E8BF1E0}" destId="{55FA4391-1B0E-B343-ADCF-12824104327B}" srcOrd="10" destOrd="0" presId="urn:microsoft.com/office/officeart/2008/layout/LinedList"/>
    <dgm:cxn modelId="{6BDC1F42-9A23-2640-B631-DF3F35DB0D1C}" type="presParOf" srcId="{B2C692BD-6AC6-634E-B15A-D1F96E8BF1E0}" destId="{9C3DC361-A599-8C4C-803E-C5D642CC4556}" srcOrd="11" destOrd="0" presId="urn:microsoft.com/office/officeart/2008/layout/LinedList"/>
    <dgm:cxn modelId="{C2FB4365-8467-2F4E-82CC-00A7A5F87405}" type="presParOf" srcId="{9C3DC361-A599-8C4C-803E-C5D642CC4556}" destId="{3649C6AD-ED74-4645-AC88-1D0C334B4B3D}" srcOrd="0" destOrd="0" presId="urn:microsoft.com/office/officeart/2008/layout/LinedList"/>
    <dgm:cxn modelId="{22200217-809A-7844-8AE0-0D38B969EFC9}" type="presParOf" srcId="{9C3DC361-A599-8C4C-803E-C5D642CC4556}" destId="{FE4FB23E-318D-784D-A576-C253559B03E0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BDBA3-A788-4FBF-AB57-75183345F337}">
      <dsp:nvSpPr>
        <dsp:cNvPr id="0" name=""/>
        <dsp:cNvSpPr/>
      </dsp:nvSpPr>
      <dsp:spPr>
        <a:xfrm>
          <a:off x="0" y="0"/>
          <a:ext cx="6254724" cy="2251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 Massachusetts-based statewide coalition founded in 2008 of educators, nonprofits, community organizations, banks, credit unions, and individuals united to </a:t>
          </a:r>
          <a:r>
            <a:rPr lang="en-US" sz="2600" b="0" u="sng" kern="1200" dirty="0"/>
            <a:t>advance financial literacy across Massachusetts</a:t>
          </a:r>
          <a:r>
            <a:rPr lang="en-US" sz="2600" kern="1200" dirty="0"/>
            <a:t>. </a:t>
          </a:r>
        </a:p>
      </dsp:txBody>
      <dsp:txXfrm>
        <a:off x="109889" y="109889"/>
        <a:ext cx="6034946" cy="2031302"/>
      </dsp:txXfrm>
    </dsp:sp>
    <dsp:sp modelId="{31CAC793-E11A-4C98-B413-04BB4D66B918}">
      <dsp:nvSpPr>
        <dsp:cNvPr id="0" name=""/>
        <dsp:cNvSpPr/>
      </dsp:nvSpPr>
      <dsp:spPr>
        <a:xfrm>
          <a:off x="0" y="2783815"/>
          <a:ext cx="6254724" cy="225108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/>
            <a:t>Student Financial Education Initiative</a:t>
          </a:r>
          <a:r>
            <a:rPr lang="en-US" sz="2600" b="0" i="0" kern="1200"/>
            <a:t> is a</a:t>
          </a:r>
          <a:br>
            <a:rPr lang="en-US" sz="2600" kern="1200"/>
          </a:br>
          <a:r>
            <a:rPr lang="en-US" sz="2600" b="0" i="0" kern="1200"/>
            <a:t>nonprofit that oversees the www.creditforlife.org</a:t>
          </a:r>
          <a:br>
            <a:rPr lang="en-US" sz="2600" kern="1200"/>
          </a:br>
          <a:r>
            <a:rPr lang="en-US" sz="2600" b="0" i="0" kern="1200"/>
            <a:t>education technology program designed to</a:t>
          </a:r>
          <a:br>
            <a:rPr lang="en-US" sz="2600" kern="1200"/>
          </a:br>
          <a:r>
            <a:rPr lang="en-US" sz="2600" b="0" i="0" kern="1200"/>
            <a:t>support Credit for Life and Reality Fairs. </a:t>
          </a:r>
          <a:endParaRPr lang="en-US" sz="2600" kern="1200"/>
        </a:p>
      </dsp:txBody>
      <dsp:txXfrm>
        <a:off x="109889" y="2893704"/>
        <a:ext cx="6034946" cy="20313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70A75-8D55-46B5-A4BB-0505AECBB15C}">
      <dsp:nvSpPr>
        <dsp:cNvPr id="0" name=""/>
        <dsp:cNvSpPr/>
      </dsp:nvSpPr>
      <dsp:spPr>
        <a:xfrm>
          <a:off x="0" y="382250"/>
          <a:ext cx="6488186" cy="215644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6B955-AF63-428E-9D6C-993F830B7253}">
      <dsp:nvSpPr>
        <dsp:cNvPr id="0" name=""/>
        <dsp:cNvSpPr/>
      </dsp:nvSpPr>
      <dsp:spPr>
        <a:xfrm>
          <a:off x="652323" y="867449"/>
          <a:ext cx="1187201" cy="11860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3FC33-5192-4C3A-B976-20C10E3D478D}">
      <dsp:nvSpPr>
        <dsp:cNvPr id="0" name=""/>
        <dsp:cNvSpPr/>
      </dsp:nvSpPr>
      <dsp:spPr>
        <a:xfrm>
          <a:off x="2491847" y="382250"/>
          <a:ext cx="3991464" cy="2158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446" tIns="228446" rIns="228446" bIns="22844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Financial literacy is taught inconsistently across MA school districts—some students graduate prepared, others do not.</a:t>
          </a:r>
        </a:p>
      </dsp:txBody>
      <dsp:txXfrm>
        <a:off x="2491847" y="382250"/>
        <a:ext cx="3991464" cy="2158548"/>
      </dsp:txXfrm>
    </dsp:sp>
    <dsp:sp modelId="{C7F78F64-2BA0-46B1-B099-345669D7CF8F}">
      <dsp:nvSpPr>
        <dsp:cNvPr id="0" name=""/>
        <dsp:cNvSpPr/>
      </dsp:nvSpPr>
      <dsp:spPr>
        <a:xfrm>
          <a:off x="0" y="2951951"/>
          <a:ext cx="6488186" cy="215644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E31F3-C9FE-4D45-BDBD-5B0EF935946A}">
      <dsp:nvSpPr>
        <dsp:cNvPr id="0" name=""/>
        <dsp:cNvSpPr/>
      </dsp:nvSpPr>
      <dsp:spPr>
        <a:xfrm>
          <a:off x="652323" y="3437150"/>
          <a:ext cx="1187201" cy="11860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19B892-5D82-4F59-948F-A03C3D83F81C}">
      <dsp:nvSpPr>
        <dsp:cNvPr id="0" name=""/>
        <dsp:cNvSpPr/>
      </dsp:nvSpPr>
      <dsp:spPr>
        <a:xfrm>
          <a:off x="2491847" y="2951951"/>
          <a:ext cx="3991464" cy="2158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446" tIns="228446" rIns="228446" bIns="22844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As of 2025, only 20 of 475 MA public high schools make personal finance a graduation requirement</a:t>
          </a:r>
        </a:p>
      </dsp:txBody>
      <dsp:txXfrm>
        <a:off x="2491847" y="2951951"/>
        <a:ext cx="3991464" cy="21585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1E8F7-F199-4669-85BD-9F5DEAC36273}">
      <dsp:nvSpPr>
        <dsp:cNvPr id="0" name=""/>
        <dsp:cNvSpPr/>
      </dsp:nvSpPr>
      <dsp:spPr>
        <a:xfrm>
          <a:off x="1312" y="93519"/>
          <a:ext cx="4607614" cy="2925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73204-6672-41DA-865D-5B4C2FD091EA}">
      <dsp:nvSpPr>
        <dsp:cNvPr id="0" name=""/>
        <dsp:cNvSpPr/>
      </dsp:nvSpPr>
      <dsp:spPr>
        <a:xfrm>
          <a:off x="513269" y="579879"/>
          <a:ext cx="4607614" cy="2925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u="sng" kern="1200" dirty="0"/>
            <a:t>93% of survey respondents </a:t>
          </a:r>
          <a:r>
            <a:rPr lang="en-US" sz="2900" b="1" kern="1200" dirty="0"/>
            <a:t>said they want high school graduates to complete a personal finance course before graduating.</a:t>
          </a:r>
        </a:p>
      </dsp:txBody>
      <dsp:txXfrm>
        <a:off x="598964" y="665574"/>
        <a:ext cx="4436224" cy="2754444"/>
      </dsp:txXfrm>
    </dsp:sp>
    <dsp:sp modelId="{11AE42D7-880C-43B4-BD14-40C452A1BAF1}">
      <dsp:nvSpPr>
        <dsp:cNvPr id="0" name=""/>
        <dsp:cNvSpPr/>
      </dsp:nvSpPr>
      <dsp:spPr>
        <a:xfrm>
          <a:off x="5632841" y="93519"/>
          <a:ext cx="4607614" cy="2925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6EA4D-D09A-4809-915B-F4775A12D889}">
      <dsp:nvSpPr>
        <dsp:cNvPr id="0" name=""/>
        <dsp:cNvSpPr/>
      </dsp:nvSpPr>
      <dsp:spPr>
        <a:xfrm>
          <a:off x="6144798" y="579879"/>
          <a:ext cx="4607614" cy="2925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u="sng" kern="1200" dirty="0"/>
            <a:t>Personal finance as a requirement ranked higher than any other coursework area</a:t>
          </a:r>
          <a:r>
            <a:rPr lang="en-US" sz="2900" b="1" kern="1200" dirty="0"/>
            <a:t>, consistent across all economic, social, geographic and racial demographics</a:t>
          </a:r>
        </a:p>
      </dsp:txBody>
      <dsp:txXfrm>
        <a:off x="6230493" y="665574"/>
        <a:ext cx="4436224" cy="27544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AD289-55E1-4D4F-AFFF-040AED0C6F42}">
      <dsp:nvSpPr>
        <dsp:cNvPr id="0" name=""/>
        <dsp:cNvSpPr/>
      </dsp:nvSpPr>
      <dsp:spPr>
        <a:xfrm>
          <a:off x="0" y="158121"/>
          <a:ext cx="6254724" cy="253641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The Graduation Council identifies financial literacy as a core graduation competency.</a:t>
          </a:r>
        </a:p>
      </dsp:txBody>
      <dsp:txXfrm>
        <a:off x="123817" y="281938"/>
        <a:ext cx="6007090" cy="2288779"/>
      </dsp:txXfrm>
    </dsp:sp>
    <dsp:sp modelId="{790B431B-7B35-4F9C-97A0-9F390BC54C8A}">
      <dsp:nvSpPr>
        <dsp:cNvPr id="0" name=""/>
        <dsp:cNvSpPr/>
      </dsp:nvSpPr>
      <dsp:spPr>
        <a:xfrm>
          <a:off x="0" y="2798215"/>
          <a:ext cx="6254724" cy="2536413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It suggests flexible delivery: a stand‑alone course, embedded instruction, or approved experiential learning.</a:t>
          </a:r>
        </a:p>
      </dsp:txBody>
      <dsp:txXfrm>
        <a:off x="123817" y="2922032"/>
        <a:ext cx="6007090" cy="22887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CE8CE-66D8-41A3-B7DF-27CD3514ADDD}">
      <dsp:nvSpPr>
        <dsp:cNvPr id="0" name=""/>
        <dsp:cNvSpPr/>
      </dsp:nvSpPr>
      <dsp:spPr>
        <a:xfrm>
          <a:off x="0" y="5030"/>
          <a:ext cx="6278562" cy="15863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A87E24-8274-4B03-8CF0-44C8327A21FD}">
      <dsp:nvSpPr>
        <dsp:cNvPr id="0" name=""/>
        <dsp:cNvSpPr/>
      </dsp:nvSpPr>
      <dsp:spPr>
        <a:xfrm>
          <a:off x="479861" y="361952"/>
          <a:ext cx="873328" cy="8724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7D5C4-D23A-408F-A542-417D960CCF3C}">
      <dsp:nvSpPr>
        <dsp:cNvPr id="0" name=""/>
        <dsp:cNvSpPr/>
      </dsp:nvSpPr>
      <dsp:spPr>
        <a:xfrm>
          <a:off x="1833052" y="5030"/>
          <a:ext cx="4373691" cy="1587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050" tIns="168050" rIns="168050" bIns="16805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H.4670 passed the Massachusetts House unanimously (155–0) on Oct. 29, 2025.</a:t>
          </a:r>
        </a:p>
      </dsp:txBody>
      <dsp:txXfrm>
        <a:off x="1833052" y="5030"/>
        <a:ext cx="4373691" cy="1587870"/>
      </dsp:txXfrm>
    </dsp:sp>
    <dsp:sp modelId="{8FD0D015-9F2D-4D80-9609-120DCB375EA4}">
      <dsp:nvSpPr>
        <dsp:cNvPr id="0" name=""/>
        <dsp:cNvSpPr/>
      </dsp:nvSpPr>
      <dsp:spPr>
        <a:xfrm>
          <a:off x="0" y="1977839"/>
          <a:ext cx="6278562" cy="15863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AAEC66-0786-4694-8D73-97D615B9895A}">
      <dsp:nvSpPr>
        <dsp:cNvPr id="0" name=""/>
        <dsp:cNvSpPr/>
      </dsp:nvSpPr>
      <dsp:spPr>
        <a:xfrm>
          <a:off x="479861" y="2334761"/>
          <a:ext cx="873328" cy="8724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3941E-36AF-43EC-AF9A-200D67BE265B}">
      <dsp:nvSpPr>
        <dsp:cNvPr id="0" name=""/>
        <dsp:cNvSpPr/>
      </dsp:nvSpPr>
      <dsp:spPr>
        <a:xfrm>
          <a:off x="1833052" y="1977839"/>
          <a:ext cx="4373691" cy="1587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050" tIns="168050" rIns="168050" bIns="16805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It was read in the Senate and referred to Senate Ways &amp; Means on Oct. 30, 2025.</a:t>
          </a:r>
        </a:p>
      </dsp:txBody>
      <dsp:txXfrm>
        <a:off x="1833052" y="1977839"/>
        <a:ext cx="4373691" cy="1587870"/>
      </dsp:txXfrm>
    </dsp:sp>
    <dsp:sp modelId="{8D53B804-4E8E-405F-AE28-EC877CB610AC}">
      <dsp:nvSpPr>
        <dsp:cNvPr id="0" name=""/>
        <dsp:cNvSpPr/>
      </dsp:nvSpPr>
      <dsp:spPr>
        <a:xfrm>
          <a:off x="0" y="3950648"/>
          <a:ext cx="6278562" cy="15863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CF00D3-C2DA-4A1A-86E7-F37388364985}">
      <dsp:nvSpPr>
        <dsp:cNvPr id="0" name=""/>
        <dsp:cNvSpPr/>
      </dsp:nvSpPr>
      <dsp:spPr>
        <a:xfrm>
          <a:off x="479861" y="4307570"/>
          <a:ext cx="873328" cy="87247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F8F40-81AC-4F67-AC9C-319457FFF120}">
      <dsp:nvSpPr>
        <dsp:cNvPr id="0" name=""/>
        <dsp:cNvSpPr/>
      </dsp:nvSpPr>
      <dsp:spPr>
        <a:xfrm>
          <a:off x="1833052" y="3950648"/>
          <a:ext cx="4373691" cy="1587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050" tIns="168050" rIns="168050" bIns="16805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Bill establishes a Financial Literacy Trust Fund and requires personal financial literacy instruction (middle/high school) </a:t>
          </a:r>
        </a:p>
      </dsp:txBody>
      <dsp:txXfrm>
        <a:off x="1833052" y="3950648"/>
        <a:ext cx="4373691" cy="15878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5F4DC-3396-4DD7-88A8-1AFD904C919E}">
      <dsp:nvSpPr>
        <dsp:cNvPr id="0" name=""/>
        <dsp:cNvSpPr/>
      </dsp:nvSpPr>
      <dsp:spPr>
        <a:xfrm>
          <a:off x="69921" y="13257"/>
          <a:ext cx="3323285" cy="199397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Guarantees equitable access for every student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69921" y="13257"/>
        <a:ext cx="3323285" cy="1993971"/>
      </dsp:txXfrm>
    </dsp:sp>
    <dsp:sp modelId="{19ACEAB8-D084-4561-9601-044AFD5E24E8}">
      <dsp:nvSpPr>
        <dsp:cNvPr id="0" name=""/>
        <dsp:cNvSpPr/>
      </dsp:nvSpPr>
      <dsp:spPr>
        <a:xfrm>
          <a:off x="3655614" y="13257"/>
          <a:ext cx="3323285" cy="199397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Creates depth, not just exposure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3655614" y="13257"/>
        <a:ext cx="3323285" cy="1993971"/>
      </dsp:txXfrm>
    </dsp:sp>
    <dsp:sp modelId="{8B3888CB-162C-40BF-9BF3-9B24E40BEEB6}">
      <dsp:nvSpPr>
        <dsp:cNvPr id="0" name=""/>
        <dsp:cNvSpPr/>
      </dsp:nvSpPr>
      <dsp:spPr>
        <a:xfrm>
          <a:off x="7311229" y="13257"/>
          <a:ext cx="3323285" cy="199397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Aligns with real life decision timing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7311229" y="13257"/>
        <a:ext cx="3323285" cy="1993971"/>
      </dsp:txXfrm>
    </dsp:sp>
    <dsp:sp modelId="{123BAB79-6A1B-4EE3-BF52-8C178A50B491}">
      <dsp:nvSpPr>
        <dsp:cNvPr id="0" name=""/>
        <dsp:cNvSpPr/>
      </dsp:nvSpPr>
      <dsp:spPr>
        <a:xfrm>
          <a:off x="0" y="2339557"/>
          <a:ext cx="3323285" cy="199397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Easier to measure and improve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0" y="2339557"/>
        <a:ext cx="3323285" cy="1993971"/>
      </dsp:txXfrm>
    </dsp:sp>
    <dsp:sp modelId="{08B93614-BD0D-42DC-AEBD-42569D51A342}">
      <dsp:nvSpPr>
        <dsp:cNvPr id="0" name=""/>
        <dsp:cNvSpPr/>
      </dsp:nvSpPr>
      <dsp:spPr>
        <a:xfrm>
          <a:off x="3655614" y="2339557"/>
          <a:ext cx="3323285" cy="199397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Research proves it is the best model </a:t>
          </a:r>
          <a:r>
            <a:rPr lang="en-US" sz="3100" b="1" kern="1200">
              <a:solidFill>
                <a:schemeClr val="tx1"/>
              </a:solidFill>
            </a:rPr>
            <a:t>and national </a:t>
          </a:r>
          <a:r>
            <a:rPr lang="en-US" sz="3100" b="1" kern="1200" dirty="0">
              <a:solidFill>
                <a:schemeClr val="tx1"/>
              </a:solidFill>
            </a:rPr>
            <a:t>best practice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3655614" y="2339557"/>
        <a:ext cx="3323285" cy="1993971"/>
      </dsp:txXfrm>
    </dsp:sp>
    <dsp:sp modelId="{0FBD22DA-3E57-4706-BF21-2734B4F2110C}">
      <dsp:nvSpPr>
        <dsp:cNvPr id="0" name=""/>
        <dsp:cNvSpPr/>
      </dsp:nvSpPr>
      <dsp:spPr>
        <a:xfrm>
          <a:off x="7311229" y="2339557"/>
          <a:ext cx="3323285" cy="1993971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Signals importance to students and sets them up for lifelong success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7311229" y="2339557"/>
        <a:ext cx="3323285" cy="19939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788FA-599C-E743-862A-37FAC5A7DCB7}">
      <dsp:nvSpPr>
        <dsp:cNvPr id="0" name=""/>
        <dsp:cNvSpPr/>
      </dsp:nvSpPr>
      <dsp:spPr>
        <a:xfrm>
          <a:off x="0" y="2122"/>
          <a:ext cx="7809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7ACC650-2C03-1446-AC34-334ED907E6B6}">
      <dsp:nvSpPr>
        <dsp:cNvPr id="0" name=""/>
        <dsp:cNvSpPr/>
      </dsp:nvSpPr>
      <dsp:spPr>
        <a:xfrm>
          <a:off x="0" y="2122"/>
          <a:ext cx="7809334" cy="723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Guarantees equitable access for every student</a:t>
          </a:r>
          <a:endParaRPr lang="en-US" sz="2200" kern="1200" dirty="0"/>
        </a:p>
      </dsp:txBody>
      <dsp:txXfrm>
        <a:off x="0" y="2122"/>
        <a:ext cx="7809334" cy="723757"/>
      </dsp:txXfrm>
    </dsp:sp>
    <dsp:sp modelId="{C40471AC-5F5E-DD41-B9F8-E3A9EDDEBF78}">
      <dsp:nvSpPr>
        <dsp:cNvPr id="0" name=""/>
        <dsp:cNvSpPr/>
      </dsp:nvSpPr>
      <dsp:spPr>
        <a:xfrm>
          <a:off x="0" y="725879"/>
          <a:ext cx="7809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9B64716-7F6F-C74D-B678-2531CB4BDE4A}">
      <dsp:nvSpPr>
        <dsp:cNvPr id="0" name=""/>
        <dsp:cNvSpPr/>
      </dsp:nvSpPr>
      <dsp:spPr>
        <a:xfrm>
          <a:off x="0" y="725879"/>
          <a:ext cx="7809334" cy="723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Creates depth, not just exposure</a:t>
          </a:r>
          <a:endParaRPr lang="en-US" sz="2200" kern="1200"/>
        </a:p>
      </dsp:txBody>
      <dsp:txXfrm>
        <a:off x="0" y="725879"/>
        <a:ext cx="7809334" cy="723757"/>
      </dsp:txXfrm>
    </dsp:sp>
    <dsp:sp modelId="{62E7E6F3-63AB-4540-80F0-204D11868F3C}">
      <dsp:nvSpPr>
        <dsp:cNvPr id="0" name=""/>
        <dsp:cNvSpPr/>
      </dsp:nvSpPr>
      <dsp:spPr>
        <a:xfrm>
          <a:off x="0" y="1449636"/>
          <a:ext cx="7809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2B0C46-E728-BC4B-B260-4D65B8D8269B}">
      <dsp:nvSpPr>
        <dsp:cNvPr id="0" name=""/>
        <dsp:cNvSpPr/>
      </dsp:nvSpPr>
      <dsp:spPr>
        <a:xfrm>
          <a:off x="0" y="1449636"/>
          <a:ext cx="7809334" cy="723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Aligns with real life decision timing</a:t>
          </a:r>
          <a:endParaRPr lang="en-US" sz="2200" kern="1200"/>
        </a:p>
      </dsp:txBody>
      <dsp:txXfrm>
        <a:off x="0" y="1449636"/>
        <a:ext cx="7809334" cy="723757"/>
      </dsp:txXfrm>
    </dsp:sp>
    <dsp:sp modelId="{4163F3C2-0CE9-4E42-BEFB-8AF5F877BC3B}">
      <dsp:nvSpPr>
        <dsp:cNvPr id="0" name=""/>
        <dsp:cNvSpPr/>
      </dsp:nvSpPr>
      <dsp:spPr>
        <a:xfrm>
          <a:off x="0" y="2173393"/>
          <a:ext cx="7809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BC32AA-4153-564D-9F58-F450C555AE66}">
      <dsp:nvSpPr>
        <dsp:cNvPr id="0" name=""/>
        <dsp:cNvSpPr/>
      </dsp:nvSpPr>
      <dsp:spPr>
        <a:xfrm>
          <a:off x="0" y="2173393"/>
          <a:ext cx="7809334" cy="723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Easier to measure and improve</a:t>
          </a:r>
          <a:endParaRPr lang="en-US" sz="2200" kern="1200"/>
        </a:p>
      </dsp:txBody>
      <dsp:txXfrm>
        <a:off x="0" y="2173393"/>
        <a:ext cx="7809334" cy="723757"/>
      </dsp:txXfrm>
    </dsp:sp>
    <dsp:sp modelId="{27684E13-3CF3-D04D-959F-741BF3D273BF}">
      <dsp:nvSpPr>
        <dsp:cNvPr id="0" name=""/>
        <dsp:cNvSpPr/>
      </dsp:nvSpPr>
      <dsp:spPr>
        <a:xfrm>
          <a:off x="0" y="2897150"/>
          <a:ext cx="7809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2775772-0D24-1F47-BD45-2DA528710E70}">
      <dsp:nvSpPr>
        <dsp:cNvPr id="0" name=""/>
        <dsp:cNvSpPr/>
      </dsp:nvSpPr>
      <dsp:spPr>
        <a:xfrm>
          <a:off x="0" y="2897150"/>
          <a:ext cx="7809334" cy="723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Research proves it is the best model and national best practice</a:t>
          </a:r>
          <a:endParaRPr lang="en-US" sz="2200" kern="1200" dirty="0"/>
        </a:p>
      </dsp:txBody>
      <dsp:txXfrm>
        <a:off x="0" y="2897150"/>
        <a:ext cx="7809334" cy="723757"/>
      </dsp:txXfrm>
    </dsp:sp>
    <dsp:sp modelId="{55FA4391-1B0E-B343-ADCF-12824104327B}">
      <dsp:nvSpPr>
        <dsp:cNvPr id="0" name=""/>
        <dsp:cNvSpPr/>
      </dsp:nvSpPr>
      <dsp:spPr>
        <a:xfrm>
          <a:off x="0" y="3620907"/>
          <a:ext cx="7809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49C6AD-ED74-4645-AC88-1D0C334B4B3D}">
      <dsp:nvSpPr>
        <dsp:cNvPr id="0" name=""/>
        <dsp:cNvSpPr/>
      </dsp:nvSpPr>
      <dsp:spPr>
        <a:xfrm>
          <a:off x="0" y="3620907"/>
          <a:ext cx="7809334" cy="723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Signals importance to students and sets them up for lifelong success</a:t>
          </a:r>
          <a:endParaRPr lang="en-US" sz="2200" kern="1200"/>
        </a:p>
      </dsp:txBody>
      <dsp:txXfrm>
        <a:off x="0" y="3620907"/>
        <a:ext cx="7809334" cy="7237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7BA66E-8548-40CC-9279-2C4BB7D2980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D98832-C405-45DB-933B-37C8BC09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D98832-C405-45DB-933B-37C8BC0921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34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D98832-C405-45DB-933B-37C8BC0921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58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9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7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0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8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3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6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1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5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4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72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41CAB64-9DC7-453F-AB0A-7183BCE72CF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B59391EE-C79D-45AC-BCBD-659426414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2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sv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Julie.Beckham@RocklandTrust.com" TargetMode="Externa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odcasts.apple.com/us/podcast/john-pelletier-on-the-2023-national-report-card-on/id1053286648?i=100064093816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094A9-D246-00C3-C082-9601BA32F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762" y="370159"/>
            <a:ext cx="10782300" cy="2968942"/>
          </a:xfrm>
        </p:spPr>
        <p:txBody>
          <a:bodyPr/>
          <a:lstStyle/>
          <a:p>
            <a:r>
              <a:rPr lang="en-US" sz="5400" dirty="0"/>
              <a:t>Why Massachusetts Students Need Personal Finance as a Graduation Requirement </a:t>
            </a:r>
            <a:br>
              <a:rPr lang="en-US" sz="5400" dirty="0"/>
            </a:br>
            <a:endParaRPr lang="en-US" sz="5400" b="1" dirty="0">
              <a:solidFill>
                <a:srgbClr val="92D05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7F7BC-AB25-D6D6-2B82-A8B6B11EB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1" y="2974267"/>
            <a:ext cx="9190473" cy="296894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Presentation to Massachusetts Bankers Association  </a:t>
            </a:r>
            <a:endParaRPr lang="en-US" dirty="0"/>
          </a:p>
          <a:p>
            <a:endParaRPr lang="en-US" sz="2600" dirty="0"/>
          </a:p>
          <a:p>
            <a:r>
              <a:rPr lang="en-US" sz="2600" b="1" dirty="0"/>
              <a:t>Mary Anne Clancy</a:t>
            </a:r>
            <a:br>
              <a:rPr lang="en-US" sz="2600" dirty="0"/>
            </a:br>
            <a:r>
              <a:rPr lang="en-US" sz="2600" dirty="0"/>
              <a:t>Retired SVP Marketing &amp; Communication</a:t>
            </a:r>
            <a:br>
              <a:rPr lang="en-US" sz="2600" dirty="0"/>
            </a:br>
            <a:r>
              <a:rPr lang="en-US" sz="2600" dirty="0"/>
              <a:t>Institute for Savings</a:t>
            </a:r>
          </a:p>
          <a:p>
            <a:r>
              <a:rPr lang="en-US" sz="2600" b="1" dirty="0"/>
              <a:t>Julie Beckham </a:t>
            </a:r>
            <a:br>
              <a:rPr lang="en-US" sz="2600" dirty="0"/>
            </a:br>
            <a:r>
              <a:rPr lang="en-US" sz="2600" dirty="0"/>
              <a:t>AVP Financial Education Development &amp; Strategy </a:t>
            </a:r>
            <a:br>
              <a:rPr lang="en-US" sz="2600" dirty="0"/>
            </a:br>
            <a:r>
              <a:rPr lang="en-US" sz="2600" dirty="0"/>
              <a:t>Rockland Trust Bank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65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2DD70A-28D3-E20C-846F-19B14928D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4068899" cy="5492750"/>
          </a:xfrm>
        </p:spPr>
        <p:txBody>
          <a:bodyPr>
            <a:normAutofit/>
          </a:bodyPr>
          <a:lstStyle/>
          <a:p>
            <a:r>
              <a:rPr lang="en-US" sz="5600" b="1" dirty="0">
                <a:solidFill>
                  <a:srgbClr val="FFC000"/>
                </a:solidFill>
              </a:rPr>
              <a:t>A Stand-Alone Course Reflects the Realties of Today’s World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323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8A938-6897-201F-5B7B-780BE6B7B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8348" y="639764"/>
            <a:ext cx="6529839" cy="549274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C000"/>
                </a:solidFill>
              </a:rPr>
              <a:t>Today’s students face financial decisions earlier and with higher stakes than previous generations</a:t>
            </a:r>
            <a:br>
              <a:rPr lang="en-US" sz="3200" b="1" dirty="0">
                <a:solidFill>
                  <a:srgbClr val="FFC000"/>
                </a:solidFill>
              </a:rPr>
            </a:br>
            <a:endParaRPr lang="en-US" sz="3200" b="1" dirty="0">
              <a:solidFill>
                <a:srgbClr val="FFC000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i="0" dirty="0"/>
              <a:t>Student loans and credit access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i="0" dirty="0"/>
              <a:t>Digital banking and payment apps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i="0" dirty="0"/>
              <a:t>Online/sports gambling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i="0" dirty="0"/>
              <a:t>Online scams and identity theft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i="0" dirty="0"/>
              <a:t>Rising costs of housing, healthcare and education</a:t>
            </a:r>
          </a:p>
          <a:p>
            <a:pPr lvl="1"/>
            <a:endParaRPr lang="en-US" dirty="0"/>
          </a:p>
          <a:p>
            <a:pPr lvl="1"/>
            <a:r>
              <a:rPr lang="en-US" sz="3200" b="1" dirty="0"/>
              <a:t>A statewide requirement acknowledges that </a:t>
            </a:r>
            <a:r>
              <a:rPr lang="en-US" sz="3200" b="1" u="sng" dirty="0">
                <a:solidFill>
                  <a:srgbClr val="FFC000"/>
                </a:solidFill>
              </a:rPr>
              <a:t>financial literacy is no longer optional.</a:t>
            </a:r>
          </a:p>
        </p:txBody>
      </p:sp>
    </p:spTree>
    <p:extLst>
      <p:ext uri="{BB962C8B-B14F-4D97-AF65-F5344CB8AC3E}">
        <p14:creationId xmlns:p14="http://schemas.microsoft.com/office/powerpoint/2010/main" val="9409306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E1013-8086-6663-ED4C-05A4A3D98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5B8454-50F0-9989-FC37-F7A900D8B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33" y="499533"/>
            <a:ext cx="11751733" cy="118134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Together for a Stand-Alone Semester</a:t>
            </a:r>
            <a:b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It is the </a:t>
            </a:r>
            <a:r>
              <a:rPr lang="en-US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GOLD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Standard!</a:t>
            </a:r>
          </a:p>
        </p:txBody>
      </p:sp>
      <p:graphicFrame>
        <p:nvGraphicFramePr>
          <p:cNvPr id="16" name="Content Placeholder 4">
            <a:extLst>
              <a:ext uri="{FF2B5EF4-FFF2-40B4-BE49-F238E27FC236}">
                <a16:creationId xmlns:a16="http://schemas.microsoft.com/office/drawing/2014/main" id="{F3E10EFD-1150-B8B4-588F-00B7307E2C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95867" y="2011680"/>
          <a:ext cx="10634515" cy="4346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phic 2" descr="Crown with solid fill">
            <a:extLst>
              <a:ext uri="{FF2B5EF4-FFF2-40B4-BE49-F238E27FC236}">
                <a16:creationId xmlns:a16="http://schemas.microsoft.com/office/drawing/2014/main" id="{C2461EDD-E02D-6271-2FE1-7B05313606A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02941" y="9144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784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C78BE-1639-2386-27C2-22B432216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936711"/>
            <a:ext cx="2988265" cy="498457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F8BA4-EBCB-D66A-3E7D-EB5589006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388" y="537882"/>
            <a:ext cx="7069611" cy="5957047"/>
          </a:xfrm>
        </p:spPr>
        <p:txBody>
          <a:bodyPr anchor="ctr">
            <a:normAutofit fontScale="92500" lnSpcReduction="10000"/>
          </a:bodyPr>
          <a:lstStyle/>
          <a:p>
            <a:pPr marL="4572" lvl="1" indent="0">
              <a:buNone/>
            </a:pPr>
            <a:r>
              <a:rPr lang="en-US" sz="2800" b="1" dirty="0"/>
              <a:t>K–12 Statewide Graduation Requirement Council</a:t>
            </a:r>
          </a:p>
          <a:p>
            <a:pPr marL="0" lvl="2" indent="0">
              <a:buNone/>
            </a:pPr>
            <a:r>
              <a:rPr lang="en-US" sz="2800" i="0" dirty="0"/>
              <a:t>Interim Report issued December 2025 “Reimagining High School, Reimagining Readiness” that included an initial recommendation to include financial literacy</a:t>
            </a:r>
          </a:p>
          <a:p>
            <a:pPr marL="0" lvl="2" indent="0">
              <a:buNone/>
            </a:pPr>
            <a:endParaRPr lang="en-US" sz="2400" i="0" dirty="0"/>
          </a:p>
          <a:p>
            <a:pPr marL="0" lvl="2" indent="0">
              <a:buNone/>
            </a:pPr>
            <a:r>
              <a:rPr lang="en-US" sz="2400" i="0" dirty="0"/>
              <a:t>Next steps: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i="0" dirty="0"/>
              <a:t>Final recommendations due June 2026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i="0" dirty="0"/>
              <a:t>New statewide graduation requirement to be enacted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i="0" dirty="0"/>
              <a:t>Regulations to be developed by DESE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i="0" dirty="0"/>
              <a:t>Legislative action tied directly to the Council’s final framework</a:t>
            </a:r>
          </a:p>
          <a:p>
            <a:pPr marL="4572" lvl="1" indent="0">
              <a:buNone/>
            </a:pPr>
            <a:br>
              <a:rPr lang="en-US" sz="2800" b="1" dirty="0"/>
            </a:br>
            <a:r>
              <a:rPr lang="en-US" sz="2800" b="1" dirty="0"/>
              <a:t>MA Legislature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House</a:t>
            </a:r>
            <a:r>
              <a:rPr lang="en-US" dirty="0"/>
              <a:t>:  passed H. 4670 that does NOT include a stand-alone requirement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highlight>
                  <a:srgbClr val="FFFF00"/>
                </a:highlight>
              </a:rPr>
              <a:t>Senate</a:t>
            </a:r>
            <a:r>
              <a:rPr lang="en-US" dirty="0">
                <a:highlight>
                  <a:srgbClr val="FFFF00"/>
                </a:highlight>
              </a:rPr>
              <a:t>: S. 2988 is in Ways &amp; Means Committee and includes a full-semester standalone course.</a:t>
            </a:r>
          </a:p>
        </p:txBody>
      </p:sp>
    </p:spTree>
    <p:extLst>
      <p:ext uri="{BB962C8B-B14F-4D97-AF65-F5344CB8AC3E}">
        <p14:creationId xmlns:p14="http://schemas.microsoft.com/office/powerpoint/2010/main" val="3698379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1F3227-9478-853B-1EAB-56A8861EE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rmAutofit/>
          </a:bodyPr>
          <a:lstStyle/>
          <a:p>
            <a:r>
              <a:rPr lang="en-US" sz="4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“Stand Together for a Stand-Alone Semester”</a:t>
            </a:r>
            <a:br>
              <a:rPr lang="en-US" sz="4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 is the GOLD Standard!</a:t>
            </a:r>
          </a:p>
        </p:txBody>
      </p:sp>
      <p:pic>
        <p:nvPicPr>
          <p:cNvPr id="3" name="Graphic 2" descr="Crown with solid fill">
            <a:extLst>
              <a:ext uri="{FF2B5EF4-FFF2-40B4-BE49-F238E27FC236}">
                <a16:creationId xmlns:a16="http://schemas.microsoft.com/office/drawing/2014/main" id="{BE6B5B88-8608-3FA2-3879-797B585275A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09307" y="2157731"/>
            <a:ext cx="3232282" cy="3232282"/>
          </a:xfrm>
          <a:prstGeom prst="rect">
            <a:avLst/>
          </a:prstGeom>
        </p:spPr>
      </p:pic>
      <p:graphicFrame>
        <p:nvGraphicFramePr>
          <p:cNvPr id="16" name="Content Placeholder 4">
            <a:extLst>
              <a:ext uri="{FF2B5EF4-FFF2-40B4-BE49-F238E27FC236}">
                <a16:creationId xmlns:a16="http://schemas.microsoft.com/office/drawing/2014/main" id="{06D47EF7-290C-FF3F-6242-1517D2E8A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36306"/>
              </p:ext>
            </p:extLst>
          </p:nvPr>
        </p:nvGraphicFramePr>
        <p:xfrm>
          <a:off x="4182797" y="2199750"/>
          <a:ext cx="7809334" cy="4346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B4B2DB2-F969-3C3A-D704-6B6CD419A7C0}"/>
              </a:ext>
            </a:extLst>
          </p:cNvPr>
          <p:cNvSpPr txBox="1"/>
          <p:nvPr/>
        </p:nvSpPr>
        <p:spPr>
          <a:xfrm>
            <a:off x="509044" y="5203946"/>
            <a:ext cx="3403149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To join the advocacy, please email </a:t>
            </a:r>
            <a:r>
              <a:rPr lang="en-US" b="1" dirty="0">
                <a:hlinkClick r:id="rId8"/>
              </a:rPr>
              <a:t>Julie.Beckham@RocklandTrust.com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8908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C4D9D-B8EC-4F67-E6B4-06ED7949F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2137625"/>
          </a:xfrm>
        </p:spPr>
        <p:txBody>
          <a:bodyPr/>
          <a:lstStyle/>
          <a:p>
            <a:r>
              <a:rPr lang="en-US" dirty="0"/>
              <a:t>John Pelletier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842BE21-97F3-A8C2-9F31-122354100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3192905"/>
            <a:ext cx="9228201" cy="2659891"/>
          </a:xfrm>
        </p:spPr>
        <p:txBody>
          <a:bodyPr>
            <a:normAutofit/>
          </a:bodyPr>
          <a:lstStyle/>
          <a:p>
            <a:r>
              <a:rPr lang="en-US" sz="4400" dirty="0"/>
              <a:t>Director</a:t>
            </a:r>
          </a:p>
          <a:p>
            <a:r>
              <a:rPr lang="en-US" sz="4400" dirty="0"/>
              <a:t>Center for Financial Literacy at</a:t>
            </a:r>
          </a:p>
          <a:p>
            <a:r>
              <a:rPr lang="en-US" sz="4400" dirty="0"/>
              <a:t>Champlain College</a:t>
            </a:r>
          </a:p>
        </p:txBody>
      </p:sp>
    </p:spTree>
    <p:extLst>
      <p:ext uri="{BB962C8B-B14F-4D97-AF65-F5344CB8AC3E}">
        <p14:creationId xmlns:p14="http://schemas.microsoft.com/office/powerpoint/2010/main" val="1383312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9DA50-6143-EC49-B7CC-16F6F9DC9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22" y="1155337"/>
            <a:ext cx="6877083" cy="5347063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John Pelletier has served as the </a:t>
            </a:r>
            <a:r>
              <a:rPr lang="en-US" sz="3200" b="1" dirty="0">
                <a:solidFill>
                  <a:schemeClr val="tx1"/>
                </a:solidFill>
                <a:latin typeface="+mj-lt"/>
              </a:rPr>
              <a:t>Director of the Center for Financial Literacy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 at </a:t>
            </a:r>
            <a:r>
              <a:rPr lang="en-US" sz="3200" b="1" dirty="0">
                <a:solidFill>
                  <a:schemeClr val="tx1"/>
                </a:solidFill>
                <a:latin typeface="+mj-lt"/>
              </a:rPr>
              <a:t>Champlain College 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in Burlington, Vermont, since 2010. </a:t>
            </a:r>
          </a:p>
          <a:p>
            <a:pPr algn="ctr">
              <a:lnSpc>
                <a:spcPct val="100000"/>
              </a:lnSpc>
            </a:pPr>
            <a:endParaRPr lang="en-US" sz="3200" dirty="0">
              <a:solidFill>
                <a:schemeClr val="tx1"/>
              </a:solidFill>
              <a:latin typeface="+mj-lt"/>
            </a:endParaRPr>
          </a:p>
          <a:p>
            <a:pPr marL="4572" lvl="1" indent="0" algn="ctr">
              <a:lnSpc>
                <a:spcPct val="100000"/>
              </a:lnSpc>
              <a:buNone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A nationally recognized expert in personal finance education and legislation, he leads initiatives focused on improving financial literacy, including creating the </a:t>
            </a:r>
            <a:r>
              <a:rPr lang="en-US" sz="3200" dirty="0">
                <a:solidFill>
                  <a:schemeClr val="tx1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 National Report Card on High School Financial Literacy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…which graded Massachusetts F in providing financial education resources in its public schools.</a:t>
            </a:r>
            <a:endParaRPr lang="en-US" sz="2000" dirty="0">
              <a:latin typeface="+mj-lt"/>
            </a:endParaRPr>
          </a:p>
        </p:txBody>
      </p:sp>
      <p:pic>
        <p:nvPicPr>
          <p:cNvPr id="1026" name="Picture 2" descr="John Pelletier">
            <a:extLst>
              <a:ext uri="{FF2B5EF4-FFF2-40B4-BE49-F238E27FC236}">
                <a16:creationId xmlns:a16="http://schemas.microsoft.com/office/drawing/2014/main" id="{5C0D1A83-0429-5D14-4A2A-29138B8D9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0" r="21550"/>
          <a:stretch>
            <a:fillRect/>
          </a:stretch>
        </p:blipFill>
        <p:spPr bwMode="auto">
          <a:xfrm>
            <a:off x="8114537" y="10"/>
            <a:ext cx="4077463" cy="6864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950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EBAE0B-DD72-4094-8934-3B46A9142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C8EB7CD-D173-7D0F-EA8D-4BCDBA0AD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1922929"/>
            <a:ext cx="10782300" cy="321384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80000"/>
              </a:lnSpc>
            </a:pP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r>
              <a:rPr lang="en-US" sz="10700" b="1" dirty="0">
                <a:solidFill>
                  <a:srgbClr val="FFFFFF"/>
                </a:solidFill>
              </a:rPr>
              <a:t>Q&amp;A</a:t>
            </a:r>
            <a:br>
              <a:rPr lang="en-US" sz="6100" b="1" dirty="0">
                <a:solidFill>
                  <a:srgbClr val="FFFFFF"/>
                </a:solidFill>
              </a:rPr>
            </a:br>
            <a:br>
              <a:rPr lang="en-US" sz="6100" b="1" dirty="0">
                <a:solidFill>
                  <a:srgbClr val="FFFFFF"/>
                </a:solidFill>
              </a:rPr>
            </a:br>
            <a:endParaRPr lang="en-US" sz="6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83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40D160-3B8A-FCA0-F903-A0B85A506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384" y="1301517"/>
            <a:ext cx="4296008" cy="4254966"/>
          </a:xfrm>
        </p:spPr>
        <p:txBody>
          <a:bodyPr>
            <a:normAutofit fontScale="90000"/>
          </a:bodyPr>
          <a:lstStyle/>
          <a:p>
            <a: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the</a:t>
            </a:r>
            <a:b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Financial Empowerment Network (FEN)</a:t>
            </a:r>
            <a:b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the Student Financial Education Initiative  (SFEI)</a:t>
            </a:r>
            <a:br>
              <a:rPr lang="en-US" sz="5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51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7C7057-EAC6-1A8E-CD45-0AE64C9EEE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965658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5205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BA74BA-36E7-FF70-AC34-DAFABE370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FFFF"/>
                </a:solidFill>
              </a:rPr>
              <a:t>The Problem:  Access to Financial Education is </a:t>
            </a:r>
            <a:r>
              <a:rPr lang="en-US" sz="6000" b="1" u="sng" dirty="0">
                <a:solidFill>
                  <a:srgbClr val="FFC000"/>
                </a:solidFill>
              </a:rPr>
              <a:t>Inequitable</a:t>
            </a:r>
            <a:r>
              <a:rPr lang="en-US" sz="6000" b="1" dirty="0">
                <a:solidFill>
                  <a:srgbClr val="FFC000"/>
                </a:solidFill>
              </a:rPr>
              <a:t>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73A78D-8A90-F86C-7DAE-2C034D2FE5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641334"/>
              </p:ext>
            </p:extLst>
          </p:nvPr>
        </p:nvGraphicFramePr>
        <p:xfrm>
          <a:off x="5054885" y="639763"/>
          <a:ext cx="6488186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151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AFA9A5-03CC-4F94-B964-70682CDB0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5C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8ECE85-B2EC-B2A5-7021-D4A06C77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770467"/>
            <a:ext cx="3467051" cy="3352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 School Districts That Offer A Stand-Alone Personal Finance Course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B36B60-731F-409B-A240-BBF521AB7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E12C2A-3116-51E0-EDC2-EDEADCBC9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972" y="948906"/>
            <a:ext cx="7346418" cy="4537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307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72E7F-D402-815B-ED25-D3907F94B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rmAutofit/>
          </a:bodyPr>
          <a:lstStyle/>
          <a:p>
            <a:r>
              <a:rPr lang="en-US" b="1" dirty="0"/>
              <a:t>2025 Massachusetts K-12 Graduation Council Statewide Survey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0FB2DC6-A0F9-2AFB-E112-09C53821B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474214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0004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E54CA-7383-EDE1-4F6F-28496556B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1014218" cy="1658198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 and Individuals Who Submitted Testimony and/or Have Expressed Support for a Comprehensive Financial Education Requirement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19DB4-368D-1BBC-02DD-1674DE4E65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224" y="2275537"/>
            <a:ext cx="5307690" cy="420993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 Bankers Association and its 120 members – THANK YOU!</a:t>
            </a:r>
          </a:p>
          <a:p>
            <a:r>
              <a:rPr lang="en-US" dirty="0"/>
              <a:t>The Midas Collaborative</a:t>
            </a:r>
          </a:p>
          <a:p>
            <a:r>
              <a:rPr lang="en-US" dirty="0"/>
              <a:t>MA Association of School Committees</a:t>
            </a:r>
          </a:p>
          <a:p>
            <a:r>
              <a:rPr lang="en-US" dirty="0"/>
              <a:t>Women’s Money Matters</a:t>
            </a:r>
          </a:p>
          <a:p>
            <a:r>
              <a:rPr lang="en-US" dirty="0"/>
              <a:t>Nex Gen Personal Finance</a:t>
            </a:r>
          </a:p>
          <a:p>
            <a:r>
              <a:rPr lang="en-US" dirty="0"/>
              <a:t>MA Society of Certified Public Accountants (</a:t>
            </a:r>
            <a:r>
              <a:rPr lang="en-US" dirty="0" err="1"/>
              <a:t>MassCPAs</a:t>
            </a:r>
            <a:r>
              <a:rPr lang="en-US" dirty="0"/>
              <a:t>)</a:t>
            </a:r>
          </a:p>
          <a:p>
            <a:r>
              <a:rPr lang="en-US" dirty="0"/>
              <a:t>Massachusetts </a:t>
            </a:r>
            <a:r>
              <a:rPr lang="en-US" dirty="0" err="1"/>
              <a:t>Jump$tart</a:t>
            </a:r>
            <a:r>
              <a:rPr lang="en-US" dirty="0"/>
              <a:t> Coalition</a:t>
            </a:r>
          </a:p>
          <a:p>
            <a:r>
              <a:rPr lang="en-US" dirty="0"/>
              <a:t>Student Financial Education Initiative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D30B56-7A3E-35C9-9820-4E3021D91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7087" y="1727200"/>
            <a:ext cx="5444355" cy="5130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Massachusetts Financial Educators Council</a:t>
            </a:r>
          </a:p>
          <a:p>
            <a:r>
              <a:rPr lang="en-US" dirty="0"/>
              <a:t>Massachusetts Association of Student Representatives (MASR)</a:t>
            </a:r>
          </a:p>
          <a:p>
            <a:r>
              <a:rPr lang="en-US" dirty="0"/>
              <a:t>FitMoney</a:t>
            </a:r>
          </a:p>
          <a:p>
            <a:r>
              <a:rPr lang="en-US" dirty="0"/>
              <a:t>Junior Achievement</a:t>
            </a:r>
          </a:p>
          <a:p>
            <a:r>
              <a:rPr lang="en-US" dirty="0" err="1"/>
              <a:t>WellFin</a:t>
            </a:r>
            <a:r>
              <a:rPr lang="en-US" dirty="0"/>
              <a:t> 360</a:t>
            </a:r>
          </a:p>
          <a:p>
            <a:r>
              <a:rPr lang="en-US" dirty="0"/>
              <a:t>MA </a:t>
            </a:r>
            <a:r>
              <a:rPr lang="en-US"/>
              <a:t>Council for </a:t>
            </a:r>
            <a:r>
              <a:rPr lang="en-US" dirty="0"/>
              <a:t>Economic Education</a:t>
            </a:r>
          </a:p>
          <a:p>
            <a:r>
              <a:rPr lang="en-US" dirty="0"/>
              <a:t>Mass Law</a:t>
            </a:r>
          </a:p>
          <a:p>
            <a:r>
              <a:rPr lang="en-US" dirty="0"/>
              <a:t>More than 50 individuals including financial advocacy experts Dr. DeShawn Washington,2024 MA Teacher of the Year; and  Yanely Espinal, author and director of Educational Outreach at Nex Gen Personal Finance</a:t>
            </a:r>
          </a:p>
        </p:txBody>
      </p:sp>
    </p:spTree>
    <p:extLst>
      <p:ext uri="{BB962C8B-B14F-4D97-AF65-F5344CB8AC3E}">
        <p14:creationId xmlns:p14="http://schemas.microsoft.com/office/powerpoint/2010/main" val="80788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BE6909-A192-54B9-4228-ADFB4EF2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4328039" cy="549275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the 2025</a:t>
            </a:r>
            <a:br>
              <a:rPr lang="en-US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K-12 Statewide Graduation</a:t>
            </a:r>
            <a:br>
              <a:rPr lang="en-US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Council Interim Report Says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3D16D3-C674-BFDE-F0C6-2CE8C713CF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523232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4058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218665-EA77-40EC-8172-4F17E2DEDB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0B3F7C-22BA-D7C4-2E6F-5862A31D6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0" y="643467"/>
            <a:ext cx="3725333" cy="5584296"/>
          </a:xfrm>
        </p:spPr>
        <p:txBody>
          <a:bodyPr anchor="ctr">
            <a:normAutofit/>
          </a:bodyPr>
          <a:lstStyle/>
          <a:p>
            <a:r>
              <a:rPr lang="en-US" sz="4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Pending Massachusetts Legislation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0A877A-A9EF-96C6-3B7E-E74AF9A7D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054470"/>
              </p:ext>
            </p:extLst>
          </p:nvPr>
        </p:nvGraphicFramePr>
        <p:xfrm>
          <a:off x="633413" y="684213"/>
          <a:ext cx="6278562" cy="5543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5408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F365137-23F7-40ED-B9B3-94FE3D10D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699F99-FB35-8896-9390-4BC1457D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294" y="1178052"/>
            <a:ext cx="5777316" cy="45018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0000"/>
              </a:lnSpc>
            </a:pPr>
            <a:r>
              <a:rPr lang="en-US" sz="8000" b="1">
                <a:solidFill>
                  <a:schemeClr val="bg1"/>
                </a:solidFill>
              </a:rPr>
              <a:t>The Problem with H. 4670?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E3764-370D-8E97-A67B-123CC472E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2511" y="1178052"/>
            <a:ext cx="3699206" cy="45018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FFC000"/>
                </a:solidFill>
                <a:latin typeface="+mj-lt"/>
              </a:rPr>
              <a:t>It does NOT require a stand‑alone course (.5 credits or equivalent) before graduation.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7BC4E14-913C-46C0-ABF7-BDDAEC08A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2071116"/>
            <a:ext cx="0" cy="2715768"/>
          </a:xfrm>
          <a:prstGeom prst="line">
            <a:avLst/>
          </a:prstGeom>
          <a:ln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97410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3588</TotalTime>
  <Words>869</Words>
  <Application>Microsoft Office PowerPoint</Application>
  <PresentationFormat>Widescreen</PresentationFormat>
  <Paragraphs>87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Metropolitan</vt:lpstr>
      <vt:lpstr>Why Massachusetts Students Need Personal Finance as a Graduation Requirement  </vt:lpstr>
      <vt:lpstr>What is the Financial Empowerment Network (FEN)  What is the Student Financial Education Initiative  (SFEI) </vt:lpstr>
      <vt:lpstr>The Problem:  Access to Financial Education is Inequitable!</vt:lpstr>
      <vt:lpstr>MA School Districts That Offer A Stand-Alone Personal Finance Course</vt:lpstr>
      <vt:lpstr>2025 Massachusetts K-12 Graduation Council Statewide Survey </vt:lpstr>
      <vt:lpstr>Groups and Individuals Who Submitted Testimony and/or Have Expressed Support for a Comprehensive Financial Education Requirement</vt:lpstr>
      <vt:lpstr>What the 2025 K-12 Statewide Graduation Council Interim Report Says</vt:lpstr>
      <vt:lpstr>Pending Massachusetts Legislation </vt:lpstr>
      <vt:lpstr>The Problem with H. 4670?</vt:lpstr>
      <vt:lpstr>A Stand-Alone Course Reflects the Realties of Today’s World</vt:lpstr>
      <vt:lpstr>Stand Together for a Stand-Alone Semester    It is the GOLD Standard!</vt:lpstr>
      <vt:lpstr>What’s Next</vt:lpstr>
      <vt:lpstr>“Stand Together for a Stand-Alone Semester”  It is the GOLD Standard!</vt:lpstr>
      <vt:lpstr>John Pelletier</vt:lpstr>
      <vt:lpstr>PowerPoint Presentation</vt:lpstr>
      <vt:lpstr>       Q&amp;A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 Anne Clancy</dc:creator>
  <cp:lastModifiedBy>Lawrence Liuzzo</cp:lastModifiedBy>
  <cp:revision>57</cp:revision>
  <cp:lastPrinted>2026-03-20T14:19:42Z</cp:lastPrinted>
  <dcterms:created xsi:type="dcterms:W3CDTF">2026-02-26T17:07:11Z</dcterms:created>
  <dcterms:modified xsi:type="dcterms:W3CDTF">2026-04-16T18:42:36Z</dcterms:modified>
</cp:coreProperties>
</file>